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embeddedFontLst>
    <p:embeddedFont>
      <p:font typeface="Do Hyeon" panose="020B0600000101010101" charset="-127"/>
      <p:regular r:id="rId20"/>
    </p:embeddedFont>
    <p:embeddedFont>
      <p:font typeface="Noto Sans KR" panose="020B0600000101010101" charset="-127"/>
      <p:regular r:id="rId21"/>
      <p:bold r:id="rId22"/>
    </p:embeddedFont>
    <p:embeddedFont>
      <p:font typeface="Malgun Gothic" panose="020B0503020000020004" pitchFamily="50" charset="-127"/>
      <p:regular r:id="rId23"/>
      <p:bold r:id="rId24"/>
    </p:embeddedFont>
    <p:embeddedFont>
      <p:font typeface="Noto Sans Symbols" panose="020B0600000101010101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j1Jx7Rowrt9/hfNXrdcoN0DDFz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A3F72218-4330-4D5C-A47E-3D76FA4EB4BA}">
  <a:tblStyle styleId="{A3F72218-4330-4D5C-A47E-3D76FA4EB4B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ED919F7-1D46-45BA-8E58-81F085B97D5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53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9f0492dd8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g29f0492dd8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3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" name="Google Shape;10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pn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10185575" y="687050"/>
            <a:ext cx="1954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종합설계 제안서</a:t>
            </a:r>
            <a:endParaRPr sz="20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85" name="Google Shape;85;p1"/>
          <p:cNvSpPr txBox="1"/>
          <p:nvPr/>
        </p:nvSpPr>
        <p:spPr>
          <a:xfrm>
            <a:off x="5780600" y="2206600"/>
            <a:ext cx="5200500" cy="16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0" b="1" i="0" u="none" strike="noStrike" dirty="0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시각장애인</a:t>
            </a:r>
            <a:r>
              <a:rPr lang="ko-KR" sz="6000" b="1" i="0" u="none" strike="noStrike" dirty="0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을</a:t>
            </a:r>
            <a:r>
              <a:rPr lang="ko-KR" sz="1500" b="1" i="0" u="none" strike="noStrike" dirty="0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6000" b="1" i="0" u="none" strike="noStrike" dirty="0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위한</a:t>
            </a:r>
            <a:r>
              <a:rPr lang="ko-KR" sz="1500" b="1" i="0" u="none" strike="noStrike" dirty="0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endParaRPr sz="1500" b="1" i="0" u="none" strike="noStrike" dirty="0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0" b="1" i="0" u="none" strike="noStrike" dirty="0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코디</a:t>
            </a:r>
            <a:r>
              <a:rPr lang="ko-KR" sz="1500" b="1" i="0" u="none" strike="noStrike" dirty="0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6000" b="1" i="0" u="none" strike="noStrike" dirty="0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추천</a:t>
            </a:r>
            <a:r>
              <a:rPr lang="ko-KR" sz="1500" b="1" i="0" u="none" strike="noStrike" dirty="0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6000" b="1" i="0" u="none" strike="noStrike" dirty="0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endParaRPr sz="6000" dirty="0">
              <a:solidFill>
                <a:srgbClr val="0070C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4778300" y="4068300"/>
            <a:ext cx="62028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300" b="1" dirty="0" err="1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Outfit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3300" b="1" dirty="0" err="1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Recommendation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33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System </a:t>
            </a:r>
            <a:endParaRPr sz="3300" b="1" dirty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300" b="1" dirty="0" err="1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for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3300" b="1" dirty="0" err="1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Visually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3300" b="1" dirty="0" err="1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Impaired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3300" b="1" dirty="0" err="1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Person</a:t>
            </a:r>
            <a:endParaRPr sz="3300" dirty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87" name="Google Shape;87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49328" y="-1224150"/>
            <a:ext cx="6202900" cy="5339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23925" y="4854450"/>
            <a:ext cx="2652549" cy="2625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 flipH="1">
            <a:off x="9455050" y="1092375"/>
            <a:ext cx="2736950" cy="98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" name="Google Shape;90;p1"/>
          <p:cNvGrpSpPr/>
          <p:nvPr/>
        </p:nvGrpSpPr>
        <p:grpSpPr>
          <a:xfrm>
            <a:off x="179426" y="5275750"/>
            <a:ext cx="3512749" cy="1257350"/>
            <a:chOff x="206626" y="5185025"/>
            <a:chExt cx="3512749" cy="1257350"/>
          </a:xfrm>
        </p:grpSpPr>
        <p:sp>
          <p:nvSpPr>
            <p:cNvPr id="91" name="Google Shape;91;p1"/>
            <p:cNvSpPr txBox="1"/>
            <p:nvPr/>
          </p:nvSpPr>
          <p:spPr>
            <a:xfrm>
              <a:off x="206626" y="5272675"/>
              <a:ext cx="1885200" cy="116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240"/>
                </a:spcBef>
                <a:spcAft>
                  <a:spcPts val="0"/>
                </a:spcAft>
                <a:buNone/>
              </a:pPr>
              <a:r>
                <a:rPr lang="ko-KR" sz="1600" i="0" u="none" strike="noStrike" cap="none" dirty="0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(팀장) 2018150009</a:t>
              </a:r>
              <a:endParaRPr sz="1600" i="0" u="none" strike="noStrike" cap="none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spcBef>
                  <a:spcPts val="240"/>
                </a:spcBef>
                <a:spcAft>
                  <a:spcPts val="0"/>
                </a:spcAft>
                <a:buNone/>
              </a:pPr>
              <a:r>
                <a:rPr lang="ko-KR" sz="1600" i="0" u="none" strike="noStrike" cap="none" dirty="0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          </a:t>
              </a:r>
              <a:r>
                <a:rPr lang="en-US" altLang="ko-KR" sz="1600" dirty="0">
                  <a:latin typeface="Noto Sans KR"/>
                  <a:ea typeface="Noto Sans KR"/>
                  <a:cs typeface="Noto Sans KR"/>
                  <a:sym typeface="Noto Sans KR"/>
                </a:rPr>
                <a:t> </a:t>
              </a:r>
              <a:r>
                <a:rPr lang="en-US" altLang="ko-KR" sz="1600" i="0" u="none" strike="noStrike" cap="none" dirty="0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</a:t>
              </a:r>
              <a:r>
                <a:rPr lang="ko-KR" sz="1600" i="0" u="none" strike="noStrike" cap="none" dirty="0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2019156028</a:t>
              </a:r>
              <a:endParaRPr sz="1600" i="0" u="none" strike="noStrike" cap="none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spcBef>
                  <a:spcPts val="240"/>
                </a:spcBef>
                <a:spcAft>
                  <a:spcPts val="0"/>
                </a:spcAft>
                <a:buNone/>
              </a:pPr>
              <a:r>
                <a:rPr lang="ko-KR" sz="1600" i="0" u="none" strike="noStrike" cap="none" dirty="0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         </a:t>
              </a:r>
              <a:r>
                <a:rPr lang="en-US" altLang="ko-KR" sz="1600" i="0" u="none" strike="noStrike" cap="none" dirty="0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</a:t>
              </a:r>
              <a:r>
                <a:rPr lang="ko-KR" sz="1600" dirty="0">
                  <a:latin typeface="Noto Sans KR"/>
                  <a:ea typeface="Noto Sans KR"/>
                  <a:cs typeface="Noto Sans KR"/>
                  <a:sym typeface="Noto Sans KR"/>
                </a:rPr>
                <a:t> </a:t>
              </a:r>
              <a:r>
                <a:rPr lang="en-US" altLang="ko-KR" sz="1600" dirty="0">
                  <a:latin typeface="Noto Sans KR"/>
                  <a:ea typeface="Noto Sans KR"/>
                  <a:cs typeface="Noto Sans KR"/>
                  <a:sym typeface="Noto Sans KR"/>
                </a:rPr>
                <a:t> </a:t>
              </a:r>
              <a:r>
                <a:rPr lang="ko-KR" sz="1600" i="0" u="none" strike="noStrike" cap="none" dirty="0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2020152037</a:t>
              </a:r>
              <a:endParaRPr sz="1600" i="0" u="none" strike="noStrike" cap="none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spcBef>
                  <a:spcPts val="240"/>
                </a:spcBef>
                <a:spcAft>
                  <a:spcPts val="0"/>
                </a:spcAft>
                <a:buNone/>
              </a:pPr>
              <a:r>
                <a:rPr lang="ko-KR" sz="1600" i="0" u="none" strike="noStrike" cap="none" dirty="0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         </a:t>
              </a:r>
              <a:r>
                <a:rPr lang="en-US" altLang="ko-KR" sz="1600" i="0" u="none" strike="noStrike" cap="none" dirty="0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 </a:t>
              </a:r>
              <a:r>
                <a:rPr lang="ko-KR" sz="1600" dirty="0">
                  <a:latin typeface="Noto Sans KR"/>
                  <a:ea typeface="Noto Sans KR"/>
                  <a:cs typeface="Noto Sans KR"/>
                  <a:sym typeface="Noto Sans KR"/>
                </a:rPr>
                <a:t> </a:t>
              </a:r>
              <a:r>
                <a:rPr lang="ko-KR" sz="1600" i="0" u="none" strike="noStrike" cap="none" dirty="0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2020152039</a:t>
              </a:r>
              <a:endParaRPr sz="1600" i="0" u="none" strike="noStrike" cap="none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92" name="Google Shape;92;p1"/>
            <p:cNvSpPr txBox="1"/>
            <p:nvPr/>
          </p:nvSpPr>
          <p:spPr>
            <a:xfrm>
              <a:off x="2313275" y="5185025"/>
              <a:ext cx="1406100" cy="121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김주환</a:t>
              </a:r>
              <a:endParaRPr sz="1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장민준</a:t>
              </a:r>
              <a:endParaRPr sz="1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정윤진</a:t>
              </a:r>
              <a:endParaRPr sz="1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최아로인</a:t>
              </a:r>
              <a:endParaRPr sz="1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93" name="Google Shape;93;p1"/>
          <p:cNvSpPr/>
          <p:nvPr/>
        </p:nvSpPr>
        <p:spPr>
          <a:xfrm>
            <a:off x="0" y="5202500"/>
            <a:ext cx="4048200" cy="36300"/>
          </a:xfrm>
          <a:prstGeom prst="rect">
            <a:avLst/>
          </a:prstGeom>
          <a:solidFill>
            <a:srgbClr val="5D6D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4" name="Google Shape;94;p1"/>
          <p:cNvSpPr txBox="1"/>
          <p:nvPr/>
        </p:nvSpPr>
        <p:spPr>
          <a:xfrm>
            <a:off x="731100" y="4677588"/>
            <a:ext cx="2909400" cy="4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지도교수  :  박정민	(서명)</a:t>
            </a:r>
            <a:endParaRPr sz="16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95" name="Google Shape;95;p1"/>
          <p:cNvSpPr/>
          <p:nvPr/>
        </p:nvSpPr>
        <p:spPr>
          <a:xfrm>
            <a:off x="4017900" y="5146850"/>
            <a:ext cx="147000" cy="147600"/>
          </a:xfrm>
          <a:prstGeom prst="ellipse">
            <a:avLst/>
          </a:prstGeom>
          <a:solidFill>
            <a:srgbClr val="5D6D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6" name="Google Shape;96;p1"/>
          <p:cNvSpPr/>
          <p:nvPr/>
        </p:nvSpPr>
        <p:spPr>
          <a:xfrm>
            <a:off x="9455050" y="1087250"/>
            <a:ext cx="105600" cy="108300"/>
          </a:xfrm>
          <a:prstGeom prst="ellipse">
            <a:avLst/>
          </a:prstGeom>
          <a:solidFill>
            <a:srgbClr val="30A7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10867175" y="1092375"/>
            <a:ext cx="1272600" cy="4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2023.11.30.</a:t>
            </a:r>
            <a:endParaRPr sz="16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98" name="Google Shape;98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24050" y="4598375"/>
            <a:ext cx="1018800" cy="56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2"/>
          <p:cNvSpPr txBox="1"/>
          <p:nvPr/>
        </p:nvSpPr>
        <p:spPr>
          <a:xfrm>
            <a:off x="582100" y="1333350"/>
            <a:ext cx="31152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개발 예상 결과물</a:t>
            </a:r>
            <a:endParaRPr sz="25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228" name="Google Shape;228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12"/>
          <p:cNvSpPr txBox="1"/>
          <p:nvPr/>
        </p:nvSpPr>
        <p:spPr>
          <a:xfrm>
            <a:off x="8709325" y="1657950"/>
            <a:ext cx="3482700" cy="51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① </a:t>
            </a:r>
            <a:r>
              <a:rPr lang="ko-KR" sz="1800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사용자는 </a:t>
            </a:r>
            <a:r>
              <a:rPr lang="ko-KR" sz="1800" b="1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메인 화면</a:t>
            </a:r>
            <a:r>
              <a:rPr lang="ko-KR" sz="1800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에 </a:t>
            </a:r>
            <a:endParaRPr sz="1800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   접근하기 위해 로그인</a:t>
            </a:r>
            <a:endParaRPr sz="1800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② </a:t>
            </a:r>
            <a:r>
              <a:rPr lang="ko-KR" sz="1800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의류 정보 인식을 위해 </a:t>
            </a:r>
            <a:r>
              <a:rPr lang="ko-KR" sz="1800" b="1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카메라</a:t>
            </a:r>
            <a:r>
              <a:rPr lang="ko-KR" sz="1800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      </a:t>
            </a:r>
            <a:endParaRPr sz="1800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   </a:t>
            </a:r>
            <a:r>
              <a:rPr lang="ko-KR" sz="1800" b="1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화면</a:t>
            </a:r>
            <a:r>
              <a:rPr lang="ko-KR" sz="1800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으로 이동</a:t>
            </a:r>
            <a:endParaRPr sz="1800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③ 온도에 따른 코디</a:t>
            </a:r>
            <a:r>
              <a:rPr lang="ko-KR" sz="1800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를 추천하는</a:t>
            </a:r>
            <a:endParaRPr sz="1800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   </a:t>
            </a:r>
            <a:r>
              <a:rPr lang="ko-KR" sz="1800" b="1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날씨 화면</a:t>
            </a:r>
            <a:r>
              <a:rPr lang="ko-KR" sz="1800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으로 이동</a:t>
            </a:r>
            <a:endParaRPr sz="1800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④ </a:t>
            </a:r>
            <a:r>
              <a:rPr lang="ko-KR" sz="1800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인식한 의류를 바탕으로 DB에</a:t>
            </a:r>
            <a:endParaRPr sz="1800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   </a:t>
            </a:r>
            <a:r>
              <a:rPr lang="ko-KR" sz="1800" b="1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저장된 옷장</a:t>
            </a:r>
            <a:r>
              <a:rPr lang="ko-KR" sz="1800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에서 </a:t>
            </a:r>
            <a:r>
              <a:rPr lang="ko-KR" sz="1800" b="1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어울리는                                                                                        </a:t>
            </a:r>
            <a:endParaRPr sz="1800" b="1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   코디</a:t>
            </a:r>
            <a:r>
              <a:rPr lang="ko-KR" sz="1800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추천</a:t>
            </a:r>
            <a:endParaRPr sz="1800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⑤ </a:t>
            </a:r>
            <a:r>
              <a:rPr lang="ko-KR" sz="1800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인식한 의류를 바탕으로 DB에</a:t>
            </a:r>
            <a:endParaRPr sz="1800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   </a:t>
            </a:r>
            <a:r>
              <a:rPr lang="ko-KR" sz="1800" b="1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저장된 색조합</a:t>
            </a:r>
            <a:r>
              <a:rPr lang="ko-KR" sz="1800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에서 </a:t>
            </a:r>
            <a:r>
              <a:rPr lang="ko-KR" sz="1800" b="1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어울리는</a:t>
            </a:r>
            <a:r>
              <a:rPr lang="ko-KR" sz="1800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 </a:t>
            </a:r>
            <a:endParaRPr sz="1800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   색상</a:t>
            </a:r>
            <a:r>
              <a:rPr lang="ko-KR" sz="1800">
                <a:solidFill>
                  <a:srgbClr val="0F0F0F"/>
                </a:solidFill>
                <a:latin typeface="Noto Sans KR"/>
                <a:ea typeface="Noto Sans KR"/>
                <a:cs typeface="Noto Sans KR"/>
                <a:sym typeface="Noto Sans KR"/>
              </a:rPr>
              <a:t> 추천 </a:t>
            </a:r>
            <a:endParaRPr sz="1800">
              <a:solidFill>
                <a:srgbClr val="0F0F0F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32" name="Google Shape;232;p12"/>
          <p:cNvSpPr txBox="1"/>
          <p:nvPr/>
        </p:nvSpPr>
        <p:spPr>
          <a:xfrm>
            <a:off x="293500" y="197250"/>
            <a:ext cx="39261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내용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(4/4)</a:t>
            </a:r>
            <a:endParaRPr sz="5000" b="1" dirty="0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33" name="Google Shape;233;p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1498" y="1895875"/>
            <a:ext cx="7878451" cy="4889400"/>
          </a:xfrm>
          <a:prstGeom prst="rect">
            <a:avLst/>
          </a:prstGeom>
          <a:noFill/>
          <a:ln w="19050" cap="flat" cmpd="sng">
            <a:solidFill>
              <a:srgbClr val="3A4CA8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g29f0492dd89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g29f0492dd89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g29f0492dd89_1_0"/>
          <p:cNvSpPr txBox="1"/>
          <p:nvPr/>
        </p:nvSpPr>
        <p:spPr>
          <a:xfrm>
            <a:off x="293500" y="197250"/>
            <a:ext cx="5626200" cy="861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방법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및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환경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(1/2)</a:t>
            </a:r>
            <a:endParaRPr sz="5000" b="1" dirty="0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41" name="Google Shape;241;g29f0492dd89_1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g29f0492dd89_1_0"/>
          <p:cNvSpPr txBox="1"/>
          <p:nvPr/>
        </p:nvSpPr>
        <p:spPr>
          <a:xfrm>
            <a:off x="1431810" y="1447051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spcBef>
                <a:spcPts val="0"/>
              </a:spcBef>
              <a:spcAft>
                <a:spcPts val="100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개발 방법</a:t>
            </a:r>
            <a:endParaRPr sz="18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43" name="Google Shape;243;g29f0492dd89_1_0"/>
          <p:cNvSpPr txBox="1"/>
          <p:nvPr/>
        </p:nvSpPr>
        <p:spPr>
          <a:xfrm>
            <a:off x="1840350" y="2058100"/>
            <a:ext cx="9341100" cy="4416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Wingdings" panose="05000000000000000000" pitchFamily="2" charset="2"/>
              <a:buChar char="l"/>
            </a:pPr>
            <a:r>
              <a:rPr lang="ko-KR" sz="2000" b="1" dirty="0" err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App</a:t>
            </a:r>
            <a:endParaRPr sz="2000" b="1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Char char="-"/>
            </a:pPr>
            <a:r>
              <a:rPr lang="ko-KR" sz="1800" b="1" dirty="0" err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Android</a:t>
            </a:r>
            <a:r>
              <a:rPr lang="ko-KR" sz="1800" b="1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sz="1800" b="1" dirty="0" err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Studio</a:t>
            </a:r>
            <a:r>
              <a:rPr lang="ko-KR" sz="1800" dirty="0" err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에서</a:t>
            </a:r>
            <a:r>
              <a:rPr lang="ko-KR" sz="1800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sz="1800" b="1" dirty="0" err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Kotlin</a:t>
            </a:r>
            <a:r>
              <a:rPr lang="ko-KR" sz="1800" dirty="0" err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을</a:t>
            </a:r>
            <a:r>
              <a:rPr lang="ko-KR" sz="1800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 이용하여 </a:t>
            </a:r>
            <a:r>
              <a:rPr lang="ko-KR" sz="1800" b="1" dirty="0" err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Android</a:t>
            </a:r>
            <a:r>
              <a:rPr lang="ko-KR" sz="1800" b="1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sz="1800" b="1" dirty="0" err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Application</a:t>
            </a:r>
            <a:r>
              <a:rPr lang="ko-KR" sz="1800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 개발</a:t>
            </a:r>
            <a:endParaRPr sz="1800" dirty="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Malgun Gothic"/>
              <a:buChar char="-"/>
            </a:pPr>
            <a:r>
              <a:rPr lang="ko-KR" sz="1800" b="1" dirty="0" err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OpenCV</a:t>
            </a:r>
            <a:r>
              <a:rPr lang="ko-KR" sz="1800" dirty="0" err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를</a:t>
            </a:r>
            <a:r>
              <a:rPr lang="ko-KR" sz="18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사용하여 의류 정보 인식</a:t>
            </a:r>
            <a:endParaRPr sz="1800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Malgun Gothic"/>
              <a:buChar char="-"/>
            </a:pPr>
            <a:r>
              <a:rPr lang="ko-KR" sz="18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문화체육관광부에서 제공하는 </a:t>
            </a:r>
            <a:r>
              <a:rPr lang="ko-KR" sz="1800" b="1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모바일 앱 접근성 지침</a:t>
            </a:r>
            <a:r>
              <a:rPr lang="ko-KR" sz="18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을 활용하여 </a:t>
            </a:r>
            <a:r>
              <a:rPr lang="ko-KR" sz="1800" b="1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UI/UX </a:t>
            </a:r>
            <a:r>
              <a:rPr lang="ko-KR" sz="18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구현</a:t>
            </a:r>
            <a:endParaRPr sz="2000" b="1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Wingdings" panose="05000000000000000000" pitchFamily="2" charset="2"/>
              <a:buChar char="l"/>
            </a:pPr>
            <a:r>
              <a:rPr lang="ko-KR" sz="2000" b="1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Server</a:t>
            </a:r>
            <a:endParaRPr sz="2000" b="1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Char char="-"/>
            </a:pPr>
            <a:r>
              <a:rPr lang="ko-KR" sz="1800" b="1" dirty="0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AWS EC2</a:t>
            </a:r>
            <a:r>
              <a:rPr lang="ko-KR" sz="1800" dirty="0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를 이용한 서버 구축, </a:t>
            </a:r>
            <a:r>
              <a:rPr lang="ko-KR" sz="1800" b="1" dirty="0" err="1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ELB</a:t>
            </a:r>
            <a:r>
              <a:rPr lang="ko-KR" sz="1800" dirty="0" err="1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를</a:t>
            </a:r>
            <a:r>
              <a:rPr lang="ko-KR" sz="1800" dirty="0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 통한 로드 </a:t>
            </a:r>
            <a:r>
              <a:rPr lang="ko-KR" sz="1800" dirty="0" err="1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밸런싱</a:t>
            </a:r>
            <a:endParaRPr sz="1800" dirty="0">
              <a:solidFill>
                <a:schemeClr val="dk1"/>
              </a:solidFill>
              <a:highlight>
                <a:schemeClr val="lt1"/>
              </a:highlight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Char char="-"/>
            </a:pPr>
            <a:r>
              <a:rPr lang="ko-KR" sz="1800" b="1" dirty="0" err="1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Spring</a:t>
            </a:r>
            <a:r>
              <a:rPr lang="ko-KR" sz="1800" b="1" dirty="0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sz="1800" b="1" dirty="0" err="1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Boot</a:t>
            </a:r>
            <a:r>
              <a:rPr lang="ko-KR" sz="1800" dirty="0" err="1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를</a:t>
            </a:r>
            <a:r>
              <a:rPr lang="ko-KR" sz="1800" dirty="0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 통한 </a:t>
            </a:r>
            <a:r>
              <a:rPr lang="ko-KR" sz="1800" b="1" dirty="0" err="1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Rest</a:t>
            </a:r>
            <a:r>
              <a:rPr lang="ko-KR" sz="1800" b="1" dirty="0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 API</a:t>
            </a:r>
            <a:r>
              <a:rPr lang="ko-KR" sz="1800" dirty="0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 서버 구현</a:t>
            </a:r>
            <a:endParaRPr sz="1800" dirty="0">
              <a:solidFill>
                <a:schemeClr val="dk1"/>
              </a:solidFill>
              <a:highlight>
                <a:schemeClr val="lt1"/>
              </a:highlight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Char char="-"/>
            </a:pPr>
            <a:r>
              <a:rPr lang="ko-KR" sz="1800" b="1" dirty="0" err="1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CNN</a:t>
            </a:r>
            <a:r>
              <a:rPr lang="ko-KR" sz="1800" dirty="0" err="1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을</a:t>
            </a:r>
            <a:r>
              <a:rPr lang="ko-KR" sz="1800" dirty="0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 이용한 의류 정보 인식, 코디 추천 알고리즘 제작 및 적용</a:t>
            </a:r>
            <a:endParaRPr sz="2000" b="1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Wingdings" panose="05000000000000000000" pitchFamily="2" charset="2"/>
              <a:buChar char="l"/>
            </a:pPr>
            <a:r>
              <a:rPr lang="ko-KR" sz="2000" b="1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Data </a:t>
            </a:r>
            <a:r>
              <a:rPr lang="ko-KR" sz="2000" b="1" dirty="0" err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Set</a:t>
            </a:r>
            <a:endParaRPr sz="2000" b="1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Char char="-"/>
            </a:pPr>
            <a:r>
              <a:rPr lang="ko-KR" sz="1800" b="1" dirty="0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AI </a:t>
            </a:r>
            <a:r>
              <a:rPr lang="ko-KR" sz="1800" b="1" dirty="0" err="1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Hub</a:t>
            </a:r>
            <a:r>
              <a:rPr lang="ko-KR" sz="1800" dirty="0" err="1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에서</a:t>
            </a:r>
            <a:r>
              <a:rPr lang="ko-KR" sz="1800" dirty="0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 제공하는 연도별 패션 선호도 파악 및 추천 데이터 셋 적용 </a:t>
            </a:r>
            <a:endParaRPr sz="2000" b="1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Wingdings" panose="05000000000000000000" pitchFamily="2" charset="2"/>
              <a:buChar char="l"/>
            </a:pPr>
            <a:r>
              <a:rPr lang="ko-KR" sz="2000" b="1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SW 개발 방법론 </a:t>
            </a:r>
            <a:r>
              <a:rPr lang="ko-KR" sz="20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-</a:t>
            </a:r>
            <a:r>
              <a:rPr lang="ko-KR" sz="2000" b="1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sz="1800" b="1" dirty="0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애자일 방법론</a:t>
            </a:r>
            <a:endParaRPr sz="2000" b="1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6"/>
          <p:cNvSpPr txBox="1"/>
          <p:nvPr/>
        </p:nvSpPr>
        <p:spPr>
          <a:xfrm>
            <a:off x="1925956" y="1352630"/>
            <a:ext cx="405539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>
              <a:solidFill>
                <a:srgbClr val="CC66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pic>
        <p:nvPicPr>
          <p:cNvPr id="249" name="Google Shape;24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52" name="Google Shape;252;p16"/>
          <p:cNvGraphicFramePr/>
          <p:nvPr>
            <p:extLst>
              <p:ext uri="{D42A27DB-BD31-4B8C-83A1-F6EECF244321}">
                <p14:modId xmlns:p14="http://schemas.microsoft.com/office/powerpoint/2010/main" val="1965657463"/>
              </p:ext>
            </p:extLst>
          </p:nvPr>
        </p:nvGraphicFramePr>
        <p:xfrm>
          <a:off x="1504775" y="2065625"/>
          <a:ext cx="8404950" cy="4690812"/>
        </p:xfrm>
        <a:graphic>
          <a:graphicData uri="http://schemas.openxmlformats.org/drawingml/2006/table">
            <a:tbl>
              <a:tblPr>
                <a:noFill/>
                <a:tableStyleId>{BED919F7-1D46-45BA-8E58-81F085B97D58}</a:tableStyleId>
              </a:tblPr>
              <a:tblGrid>
                <a:gridCol w="4202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02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4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b="1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H/W</a:t>
                      </a:r>
                      <a:endParaRPr sz="1800" b="1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b="1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S/W</a:t>
                      </a:r>
                      <a:endParaRPr sz="1800" b="1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33950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Font typeface="Wingdings" panose="05000000000000000000" pitchFamily="2" charset="2"/>
                        <a:buChar char="l"/>
                      </a:pPr>
                      <a:r>
                        <a:rPr lang="ko-KR" sz="1800" b="1" dirty="0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CPU</a:t>
                      </a:r>
                      <a:endParaRPr sz="1800" b="1" dirty="0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SzPts val="1800"/>
                        <a:buFont typeface="Noto Sans KR"/>
                        <a:buChar char="-"/>
                      </a:pPr>
                      <a:r>
                        <a:rPr lang="ko-KR" sz="1800" dirty="0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2.6GHz 6코어 Intel </a:t>
                      </a:r>
                      <a:r>
                        <a:rPr lang="ko-KR" sz="1800" dirty="0" err="1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Core</a:t>
                      </a:r>
                      <a:r>
                        <a:rPr lang="ko-KR" sz="1800" dirty="0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i7</a:t>
                      </a:r>
                      <a:endParaRPr sz="1800" dirty="0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lvl="0" indent="-342900" algn="l" rtl="0">
                        <a:spcBef>
                          <a:spcPts val="1000"/>
                        </a:spcBef>
                        <a:spcAft>
                          <a:spcPts val="0"/>
                        </a:spcAft>
                        <a:buSzPts val="1800"/>
                        <a:buFont typeface="Wingdings" panose="05000000000000000000" pitchFamily="2" charset="2"/>
                        <a:buChar char="l"/>
                      </a:pPr>
                      <a:r>
                        <a:rPr lang="ko-KR" sz="1800" b="1" dirty="0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RAM</a:t>
                      </a:r>
                      <a:endParaRPr sz="1800" b="1" dirty="0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SzPts val="1800"/>
                        <a:buFont typeface="Noto Sans KR"/>
                        <a:buChar char="-"/>
                      </a:pPr>
                      <a:r>
                        <a:rPr lang="ko-KR" sz="1800" dirty="0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16GB 2667MHz DDR4</a:t>
                      </a:r>
                      <a:endParaRPr sz="1800" dirty="0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lvl="0" indent="-342900" algn="l" rtl="0">
                        <a:spcBef>
                          <a:spcPts val="1000"/>
                        </a:spcBef>
                        <a:spcAft>
                          <a:spcPts val="0"/>
                        </a:spcAft>
                        <a:buSzPts val="1800"/>
                        <a:buFont typeface="Wingdings" panose="05000000000000000000" pitchFamily="2" charset="2"/>
                        <a:buChar char="l"/>
                      </a:pPr>
                      <a:r>
                        <a:rPr lang="ko-KR" sz="1800" b="1" dirty="0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GPU</a:t>
                      </a:r>
                      <a:endParaRPr sz="1800" b="1" dirty="0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lvl="0" indent="-342900" algn="l" rtl="0">
                        <a:spcBef>
                          <a:spcPts val="1000"/>
                        </a:spcBef>
                        <a:spcAft>
                          <a:spcPts val="0"/>
                        </a:spcAft>
                        <a:buSzPts val="1800"/>
                        <a:buFont typeface="Noto Sans KR"/>
                        <a:buChar char="-"/>
                      </a:pPr>
                      <a:r>
                        <a:rPr lang="ko-KR" sz="1800" dirty="0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NVIDIA </a:t>
                      </a:r>
                      <a:r>
                        <a:rPr lang="ko-KR" sz="1800" dirty="0" err="1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GeForce</a:t>
                      </a:r>
                      <a:r>
                        <a:rPr lang="ko-KR" sz="1800" dirty="0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GTX 1650</a:t>
                      </a:r>
                      <a:endParaRPr sz="1800" dirty="0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Font typeface="Wingdings" panose="05000000000000000000" pitchFamily="2" charset="2"/>
                        <a:buChar char="l"/>
                      </a:pPr>
                      <a:r>
                        <a:rPr lang="ko-KR" sz="1800" b="1" dirty="0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OS</a:t>
                      </a:r>
                      <a:endParaRPr sz="1800" b="1" dirty="0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SzPts val="1800"/>
                        <a:buFont typeface="Noto Sans KR"/>
                        <a:buChar char="-"/>
                      </a:pPr>
                      <a:r>
                        <a:rPr lang="ko-KR" sz="1800" dirty="0" err="1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Android</a:t>
                      </a:r>
                      <a:endParaRPr sz="1800" dirty="0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lvl="0" indent="-342900" algn="l" rtl="0">
                        <a:spcBef>
                          <a:spcPts val="1000"/>
                        </a:spcBef>
                        <a:spcAft>
                          <a:spcPts val="0"/>
                        </a:spcAft>
                        <a:buSzPts val="1800"/>
                        <a:buFont typeface="Wingdings" panose="05000000000000000000" pitchFamily="2" charset="2"/>
                        <a:buChar char="l"/>
                      </a:pPr>
                      <a:r>
                        <a:rPr lang="ko-KR" sz="1800" b="1" dirty="0" err="1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Language</a:t>
                      </a:r>
                      <a:endParaRPr sz="1800" b="1" dirty="0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SzPts val="1800"/>
                        <a:buFont typeface="Noto Sans KR"/>
                        <a:buChar char="-"/>
                      </a:pPr>
                      <a:r>
                        <a:rPr lang="ko-KR" sz="1800" dirty="0" err="1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Kotlin</a:t>
                      </a:r>
                      <a:r>
                        <a:rPr lang="ko-KR" sz="1800" dirty="0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, JAVA, </a:t>
                      </a:r>
                      <a:r>
                        <a:rPr lang="ko-KR" sz="1800" dirty="0" err="1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Python</a:t>
                      </a:r>
                      <a:endParaRPr sz="1800" dirty="0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lvl="0" indent="-342900" algn="l" rtl="0">
                        <a:spcBef>
                          <a:spcPts val="1000"/>
                        </a:spcBef>
                        <a:spcAft>
                          <a:spcPts val="0"/>
                        </a:spcAft>
                        <a:buSzPts val="1800"/>
                        <a:buFont typeface="Wingdings" panose="05000000000000000000" pitchFamily="2" charset="2"/>
                        <a:buChar char="l"/>
                      </a:pPr>
                      <a:r>
                        <a:rPr lang="ko-KR" sz="1800" b="1" dirty="0" err="1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Framework</a:t>
                      </a:r>
                      <a:endParaRPr sz="1800" b="1" dirty="0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SzPts val="1800"/>
                        <a:buFont typeface="Noto Sans KR"/>
                        <a:buChar char="-"/>
                      </a:pPr>
                      <a:r>
                        <a:rPr lang="ko-KR" sz="1800" dirty="0" err="1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Android</a:t>
                      </a:r>
                      <a:r>
                        <a:rPr lang="ko-KR" sz="1800" dirty="0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</a:t>
                      </a:r>
                      <a:r>
                        <a:rPr lang="ko-KR" sz="1800" dirty="0" err="1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Studio</a:t>
                      </a:r>
                      <a:r>
                        <a:rPr lang="ko-KR" sz="1800" dirty="0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, </a:t>
                      </a:r>
                      <a:r>
                        <a:rPr lang="ko-KR" sz="1800" dirty="0" err="1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Spring</a:t>
                      </a:r>
                      <a:r>
                        <a:rPr lang="ko-KR" sz="1800" dirty="0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</a:t>
                      </a:r>
                      <a:r>
                        <a:rPr lang="ko-KR" sz="1800" dirty="0" err="1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Boot</a:t>
                      </a:r>
                      <a:endParaRPr sz="1800" dirty="0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lvl="0" indent="-342900" algn="l" rtl="0">
                        <a:spcBef>
                          <a:spcPts val="1000"/>
                        </a:spcBef>
                        <a:spcAft>
                          <a:spcPts val="0"/>
                        </a:spcAft>
                        <a:buSzPts val="1800"/>
                        <a:buFont typeface="Wingdings" panose="05000000000000000000" pitchFamily="2" charset="2"/>
                        <a:buChar char="l"/>
                      </a:pPr>
                      <a:r>
                        <a:rPr lang="ko-KR" sz="1800" b="1" dirty="0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Server</a:t>
                      </a:r>
                      <a:endParaRPr sz="1800" b="1" dirty="0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SzPts val="1800"/>
                        <a:buFont typeface="Noto Sans KR"/>
                        <a:buChar char="-"/>
                      </a:pPr>
                      <a:r>
                        <a:rPr lang="ko-KR" sz="1800" dirty="0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AWS EC2, ELB</a:t>
                      </a:r>
                      <a:endParaRPr sz="1800" dirty="0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lvl="0" indent="-342900" algn="l" rtl="0">
                        <a:spcBef>
                          <a:spcPts val="1000"/>
                        </a:spcBef>
                        <a:spcAft>
                          <a:spcPts val="0"/>
                        </a:spcAft>
                        <a:buSzPts val="1800"/>
                        <a:buFont typeface="Wingdings" panose="05000000000000000000" pitchFamily="2" charset="2"/>
                        <a:buChar char="l"/>
                      </a:pPr>
                      <a:r>
                        <a:rPr lang="ko-KR" sz="1800" b="1" dirty="0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DB</a:t>
                      </a:r>
                      <a:endParaRPr sz="1800" b="1" dirty="0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lvl="0" indent="-342900" algn="l" rtl="0">
                        <a:spcBef>
                          <a:spcPts val="1000"/>
                        </a:spcBef>
                        <a:spcAft>
                          <a:spcPts val="0"/>
                        </a:spcAft>
                        <a:buSzPts val="1800"/>
                        <a:buFont typeface="Noto Sans KR"/>
                        <a:buChar char="-"/>
                      </a:pPr>
                      <a:r>
                        <a:rPr lang="ko-KR" sz="1800" dirty="0" err="1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MySQL</a:t>
                      </a:r>
                      <a:endParaRPr sz="1800" dirty="0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53" name="Google Shape;253;p16"/>
          <p:cNvSpPr txBox="1"/>
          <p:nvPr/>
        </p:nvSpPr>
        <p:spPr>
          <a:xfrm>
            <a:off x="293500" y="197250"/>
            <a:ext cx="5783700" cy="861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방법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및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환경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(2/2)</a:t>
            </a:r>
            <a:endParaRPr sz="5000" b="1"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54" name="Google Shape;254;p16"/>
          <p:cNvSpPr txBox="1"/>
          <p:nvPr/>
        </p:nvSpPr>
        <p:spPr>
          <a:xfrm>
            <a:off x="1431810" y="1523251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spcBef>
                <a:spcPts val="0"/>
              </a:spcBef>
              <a:spcAft>
                <a:spcPts val="100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개발 환경</a:t>
            </a:r>
            <a:endParaRPr sz="18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62" name="Google Shape;262;p18"/>
          <p:cNvGraphicFramePr/>
          <p:nvPr>
            <p:extLst>
              <p:ext uri="{D42A27DB-BD31-4B8C-83A1-F6EECF244321}">
                <p14:modId xmlns:p14="http://schemas.microsoft.com/office/powerpoint/2010/main" val="9054056"/>
              </p:ext>
            </p:extLst>
          </p:nvPr>
        </p:nvGraphicFramePr>
        <p:xfrm>
          <a:off x="1024374" y="1597405"/>
          <a:ext cx="10143250" cy="4814095"/>
        </p:xfrm>
        <a:graphic>
          <a:graphicData uri="http://schemas.openxmlformats.org/drawingml/2006/table">
            <a:tbl>
              <a:tblPr>
                <a:noFill/>
                <a:tableStyleId>{A3F72218-4330-4D5C-A47E-3D76FA4EB4BA}</a:tableStyleId>
              </a:tblPr>
              <a:tblGrid>
                <a:gridCol w="1072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67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67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67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676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097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 </a:t>
                      </a:r>
                      <a:endParaRPr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b="1" i="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김주환</a:t>
                      </a:r>
                      <a:endParaRPr sz="18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b="1" i="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장민준</a:t>
                      </a:r>
                      <a:endParaRPr sz="18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b="1" i="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정윤진</a:t>
                      </a:r>
                      <a:endParaRPr sz="18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b="1" i="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최아로인</a:t>
                      </a:r>
                      <a:endParaRPr sz="18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2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b="1" i="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자료수집</a:t>
                      </a:r>
                      <a:endParaRPr sz="18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dirty="0" err="1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OpenCV</a:t>
                      </a:r>
                      <a:r>
                        <a:rPr 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및 </a:t>
                      </a:r>
                      <a:endParaRPr sz="1600" dirty="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CNN 모델 조사</a:t>
                      </a:r>
                      <a:r>
                        <a:rPr lang="ko-KR" sz="1600" u="none" strike="noStrike" cap="none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 </a:t>
                      </a:r>
                      <a:endParaRPr sz="1600" dirty="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데이터 셋 조사,</a:t>
                      </a:r>
                      <a:endParaRPr sz="16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AWS 딥러닝 연동법 조사</a:t>
                      </a:r>
                      <a:endParaRPr sz="16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시각장애인</a:t>
                      </a:r>
                      <a:r>
                        <a:rPr lang="en-US" alt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</a:t>
                      </a:r>
                      <a:r>
                        <a:rPr 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용 </a:t>
                      </a:r>
                      <a:br>
                        <a:rPr lang="en-US" alt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-KR" sz="1600" u="none" strike="noStrike" cap="none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UI/UX </a:t>
                      </a:r>
                      <a:r>
                        <a:rPr 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조사</a:t>
                      </a:r>
                      <a:endParaRPr sz="1600" dirty="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어플리케이션 </a:t>
                      </a:r>
                      <a:br>
                        <a:rPr lang="en-US" alt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음성출력 조사</a:t>
                      </a:r>
                      <a:endParaRPr sz="1600" dirty="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2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b="1" i="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      계</a:t>
                      </a:r>
                      <a:endParaRPr sz="18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dirty="0" err="1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OpenCV를</a:t>
                      </a:r>
                      <a:r>
                        <a:rPr 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이용한 </a:t>
                      </a:r>
                      <a:br>
                        <a:rPr lang="en-US" alt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의류 인식 알고리즘 설계</a:t>
                      </a:r>
                      <a:endParaRPr sz="1600" dirty="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서버와 데이터셋의 </a:t>
                      </a:r>
                      <a:br>
                        <a:rPr lang="en-US" alt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연동 방식 설계</a:t>
                      </a:r>
                      <a:r>
                        <a:rPr lang="ko-KR" sz="1600" u="none" strike="noStrike" cap="none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 </a:t>
                      </a:r>
                      <a:endParaRPr sz="1600" dirty="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장애인 모바일 앱 접근성에 맞는 UI/UX 설계</a:t>
                      </a:r>
                      <a:endParaRPr sz="16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장애인 모바일 앱 접근성에 맞는 TTS 설계</a:t>
                      </a: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 </a:t>
                      </a:r>
                      <a:endParaRPr sz="16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079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b="1" i="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구      현</a:t>
                      </a:r>
                      <a:endParaRPr sz="18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알고리즘 구현</a:t>
                      </a:r>
                      <a:endParaRPr sz="1600" dirty="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어플리케이션과 </a:t>
                      </a:r>
                      <a:br>
                        <a:rPr lang="en-US" alt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카메라 연동 구현</a:t>
                      </a:r>
                      <a:endParaRPr sz="1600" dirty="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서버 측 </a:t>
                      </a:r>
                      <a:endParaRPr sz="16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딥러닝 구현</a:t>
                      </a:r>
                      <a:endParaRPr sz="16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어플리케이션 구현</a:t>
                      </a:r>
                      <a:endParaRPr sz="16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UI/UX 구현</a:t>
                      </a:r>
                      <a:endParaRPr sz="16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어플리케이션 구현</a:t>
                      </a:r>
                      <a:endParaRPr sz="16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TTS 구현</a:t>
                      </a:r>
                      <a:endParaRPr sz="16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61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b="1" i="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테스트</a:t>
                      </a:r>
                      <a:endParaRPr sz="18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u="none" strike="noStrike" cap="none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 </a:t>
                      </a:r>
                      <a:r>
                        <a:rPr 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어플리케이션 작동/접근성 테스트</a:t>
                      </a:r>
                      <a:endParaRPr sz="1600" dirty="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의류 인식 정확성/수행시간 테스트</a:t>
                      </a:r>
                      <a:endParaRPr sz="1600" dirty="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dirty="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통합 테스트/유지보수</a:t>
                      </a:r>
                      <a:endParaRPr sz="1600" dirty="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63" name="Google Shape;263;p18"/>
          <p:cNvSpPr txBox="1"/>
          <p:nvPr/>
        </p:nvSpPr>
        <p:spPr>
          <a:xfrm>
            <a:off x="293500" y="197250"/>
            <a:ext cx="24567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업무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분담</a:t>
            </a:r>
            <a:endParaRPr sz="5000" b="1" dirty="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19"/>
          <p:cNvSpPr txBox="1"/>
          <p:nvPr/>
        </p:nvSpPr>
        <p:spPr>
          <a:xfrm>
            <a:off x="293500" y="197250"/>
            <a:ext cx="43404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종합설계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수행일정</a:t>
            </a:r>
            <a:endParaRPr sz="5000" b="1" dirty="0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71" name="Google Shape;27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72" name="Google Shape;272;p19"/>
          <p:cNvGraphicFramePr/>
          <p:nvPr/>
        </p:nvGraphicFramePr>
        <p:xfrm>
          <a:off x="203150" y="1266650"/>
          <a:ext cx="11785425" cy="5352455"/>
        </p:xfrm>
        <a:graphic>
          <a:graphicData uri="http://schemas.openxmlformats.org/drawingml/2006/table">
            <a:tbl>
              <a:tblPr>
                <a:noFill/>
                <a:tableStyleId>{BED919F7-1D46-45BA-8E58-81F085B97D58}</a:tableStyleId>
              </a:tblPr>
              <a:tblGrid>
                <a:gridCol w="1349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36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6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61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361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6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36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361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361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361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361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3610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3610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420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항목</a:t>
                      </a:r>
                      <a:endParaRPr b="1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추진사항</a:t>
                      </a:r>
                      <a:endParaRPr b="1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이름</a:t>
                      </a:r>
                      <a:endParaRPr b="1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 b="1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12월</a:t>
                      </a:r>
                      <a:endParaRPr sz="1300" b="1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 b="1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1월</a:t>
                      </a:r>
                      <a:endParaRPr sz="1300" b="1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 b="1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2월</a:t>
                      </a:r>
                      <a:endParaRPr sz="1300" b="1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 b="1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3월</a:t>
                      </a:r>
                      <a:endParaRPr sz="1300" b="1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 b="1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4월</a:t>
                      </a:r>
                      <a:endParaRPr sz="1300" b="1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 b="1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5월</a:t>
                      </a:r>
                      <a:endParaRPr sz="1300" b="1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 b="1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6월</a:t>
                      </a:r>
                      <a:endParaRPr sz="1300" b="1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 b="1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7월</a:t>
                      </a:r>
                      <a:endParaRPr sz="1300" b="1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 b="1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8월</a:t>
                      </a:r>
                      <a:endParaRPr sz="1300" b="1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 b="1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9월</a:t>
                      </a:r>
                      <a:endParaRPr sz="1300" b="1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 b="1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10월</a:t>
                      </a:r>
                      <a:endParaRPr sz="1300" b="1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4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요구사항 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정의 및 분석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oto Sans KR"/>
                        <a:buChar char="-"/>
                      </a:pPr>
                      <a:r>
                        <a:rPr lang="ko-KR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요구사항 정의 및 분석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oto Sans KR"/>
                        <a:buChar char="-"/>
                      </a:pPr>
                      <a:r>
                        <a:rPr lang="ko-KR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요구사항 명세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전체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98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시스템 설계 및 상세설계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oto Sans KR"/>
                        <a:buChar char="-"/>
                      </a:pPr>
                      <a:r>
                        <a:rPr lang="ko-KR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시스템 설계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oto Sans KR"/>
                        <a:buChar char="-"/>
                      </a:pPr>
                      <a:r>
                        <a:rPr lang="ko-KR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상세 설계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전체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4775">
                <a:tc row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구현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oto Sans KR"/>
                        <a:buChar char="-"/>
                      </a:pPr>
                      <a:r>
                        <a:rPr lang="ko-KR" dirty="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알고리즘 구현</a:t>
                      </a:r>
                      <a:endParaRPr dirty="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oto Sans KR"/>
                        <a:buChar char="-"/>
                      </a:pPr>
                      <a:r>
                        <a:rPr lang="ko-KR" dirty="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딥러닝 구현</a:t>
                      </a:r>
                      <a:endParaRPr dirty="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oto Sans KR"/>
                        <a:buChar char="-"/>
                      </a:pPr>
                      <a:r>
                        <a:rPr lang="ko-KR" dirty="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앱 구현</a:t>
                      </a:r>
                      <a:endParaRPr dirty="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김주환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장민준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19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정윤진, 최아로인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198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시험 및 데모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oto Sans KR"/>
                        <a:buChar char="-"/>
                      </a:pPr>
                      <a:r>
                        <a:rPr lang="ko-KR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시스템 통합 테스트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oto Sans KR"/>
                        <a:buChar char="-"/>
                      </a:pPr>
                      <a:r>
                        <a:rPr lang="ko-KR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졸업작품 완전성 보강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전체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198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문서화 및 발표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oto Sans KR"/>
                        <a:buChar char="-"/>
                      </a:pPr>
                      <a:r>
                        <a:rPr lang="ko-KR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종합설계 설계서 작성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oto Sans KR"/>
                        <a:buChar char="-"/>
                      </a:pPr>
                      <a:r>
                        <a:rPr lang="ko-KR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발표(전시회, 공학대전)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전체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198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한국공학대전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oto Sans KR"/>
                        <a:buChar char="-"/>
                      </a:pPr>
                      <a:r>
                        <a:rPr lang="ko-KR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한국공학대전 참가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전체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198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최종 보고서 작성 및 패키징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oto Sans KR"/>
                        <a:buChar char="-"/>
                      </a:pPr>
                      <a:r>
                        <a:rPr lang="ko-KR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최종보고서 작성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전체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273" name="Google Shape;273;p19"/>
          <p:cNvSpPr/>
          <p:nvPr/>
        </p:nvSpPr>
        <p:spPr>
          <a:xfrm>
            <a:off x="6091475" y="1842675"/>
            <a:ext cx="536100" cy="1077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4" name="Google Shape;274;p19"/>
          <p:cNvSpPr/>
          <p:nvPr/>
        </p:nvSpPr>
        <p:spPr>
          <a:xfrm>
            <a:off x="6627575" y="2467975"/>
            <a:ext cx="536100" cy="1077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5" name="Google Shape;275;p19"/>
          <p:cNvSpPr/>
          <p:nvPr/>
        </p:nvSpPr>
        <p:spPr>
          <a:xfrm>
            <a:off x="6777275" y="3093275"/>
            <a:ext cx="1458600" cy="1077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6" name="Google Shape;276;p19"/>
          <p:cNvSpPr/>
          <p:nvPr/>
        </p:nvSpPr>
        <p:spPr>
          <a:xfrm>
            <a:off x="7465775" y="4294775"/>
            <a:ext cx="1306200" cy="1077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7" name="Google Shape;277;p19"/>
          <p:cNvSpPr/>
          <p:nvPr/>
        </p:nvSpPr>
        <p:spPr>
          <a:xfrm>
            <a:off x="7966000" y="4511050"/>
            <a:ext cx="1878300" cy="1077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8" name="Google Shape;278;p19"/>
          <p:cNvSpPr/>
          <p:nvPr/>
        </p:nvSpPr>
        <p:spPr>
          <a:xfrm>
            <a:off x="11183925" y="5626200"/>
            <a:ext cx="268800" cy="1077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9" name="Google Shape;279;p19"/>
          <p:cNvSpPr/>
          <p:nvPr/>
        </p:nvSpPr>
        <p:spPr>
          <a:xfrm>
            <a:off x="10739675" y="6274150"/>
            <a:ext cx="536100" cy="1077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0" name="Google Shape;280;p19"/>
          <p:cNvSpPr/>
          <p:nvPr/>
        </p:nvSpPr>
        <p:spPr>
          <a:xfrm>
            <a:off x="6091475" y="2103200"/>
            <a:ext cx="536100" cy="1077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1" name="Google Shape;281;p19"/>
          <p:cNvSpPr/>
          <p:nvPr/>
        </p:nvSpPr>
        <p:spPr>
          <a:xfrm>
            <a:off x="6929675" y="3474275"/>
            <a:ext cx="1458600" cy="1077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2" name="Google Shape;282;p19"/>
          <p:cNvSpPr/>
          <p:nvPr/>
        </p:nvSpPr>
        <p:spPr>
          <a:xfrm>
            <a:off x="6627575" y="2699750"/>
            <a:ext cx="536100" cy="1077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3" name="Google Shape;283;p19"/>
          <p:cNvSpPr/>
          <p:nvPr/>
        </p:nvSpPr>
        <p:spPr>
          <a:xfrm>
            <a:off x="6929675" y="3855275"/>
            <a:ext cx="1458600" cy="1077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4" name="Google Shape;284;p19"/>
          <p:cNvSpPr/>
          <p:nvPr/>
        </p:nvSpPr>
        <p:spPr>
          <a:xfrm>
            <a:off x="7158275" y="4902550"/>
            <a:ext cx="536100" cy="1077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5" name="Google Shape;285;p19"/>
          <p:cNvSpPr/>
          <p:nvPr/>
        </p:nvSpPr>
        <p:spPr>
          <a:xfrm>
            <a:off x="10916375" y="5169000"/>
            <a:ext cx="268800" cy="1077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0"/>
          <p:cNvSpPr txBox="1"/>
          <p:nvPr/>
        </p:nvSpPr>
        <p:spPr>
          <a:xfrm>
            <a:off x="429710" y="1391045"/>
            <a:ext cx="7422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800"/>
              <a:buFont typeface="Noto Sans KR"/>
              <a:buChar char="●"/>
            </a:pPr>
            <a:r>
              <a:rPr lang="ko-KR" sz="1800" b="1" i="0" u="none" strike="noStrike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https://github.com/orgs/Capstone-Clothing/</a:t>
            </a:r>
            <a:endParaRPr sz="1800" b="1" i="0" u="none" strike="noStrike">
              <a:solidFill>
                <a:srgbClr val="CC6600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291" name="Google Shape;29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2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84775" y="1903575"/>
            <a:ext cx="10063027" cy="4350951"/>
          </a:xfrm>
          <a:prstGeom prst="rect">
            <a:avLst/>
          </a:prstGeom>
          <a:noFill/>
          <a:ln w="19050" cap="flat" cmpd="sng">
            <a:solidFill>
              <a:srgbClr val="3A4CA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95" name="Google Shape;295;p20"/>
          <p:cNvSpPr txBox="1"/>
          <p:nvPr/>
        </p:nvSpPr>
        <p:spPr>
          <a:xfrm>
            <a:off x="293500" y="197250"/>
            <a:ext cx="24567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0" b="1" dirty="0" err="1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Git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 err="1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Hub</a:t>
            </a:r>
            <a:endParaRPr sz="5000" b="1" dirty="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1"/>
          <p:cNvSpPr txBox="1"/>
          <p:nvPr/>
        </p:nvSpPr>
        <p:spPr>
          <a:xfrm>
            <a:off x="2566825" y="51581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2" name="Google Shape;30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1"/>
          <p:cNvSpPr txBox="1"/>
          <p:nvPr/>
        </p:nvSpPr>
        <p:spPr>
          <a:xfrm>
            <a:off x="293500" y="197250"/>
            <a:ext cx="24567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참고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문헌</a:t>
            </a:r>
            <a:endParaRPr sz="5000" b="1"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05" name="Google Shape;305;p21"/>
          <p:cNvSpPr/>
          <p:nvPr/>
        </p:nvSpPr>
        <p:spPr>
          <a:xfrm>
            <a:off x="350350" y="1467125"/>
            <a:ext cx="11646000" cy="497069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Google Shape;306;p21">
            <a:extLst>
              <a:ext uri="{FF2B5EF4-FFF2-40B4-BE49-F238E27FC236}">
                <a16:creationId xmlns:a16="http://schemas.microsoft.com/office/drawing/2014/main" id="{A2A082F1-C5DF-33E4-9559-CAB4F3412F1B}"/>
              </a:ext>
            </a:extLst>
          </p:cNvPr>
          <p:cNvSpPr txBox="1"/>
          <p:nvPr/>
        </p:nvSpPr>
        <p:spPr>
          <a:xfrm>
            <a:off x="350350" y="1579675"/>
            <a:ext cx="11646000" cy="465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KR"/>
              <a:buChar char="❏"/>
            </a:pPr>
            <a:r>
              <a:rPr lang="ko-KR" sz="2000" b="1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논문</a:t>
            </a:r>
            <a:endParaRPr sz="2000" b="1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lvl="0" indent="-336550" algn="l" rtl="0"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1700"/>
              <a:buFont typeface="Wingdings" panose="05000000000000000000" pitchFamily="2" charset="2"/>
              <a:buChar char="l"/>
            </a:pPr>
            <a:r>
              <a:rPr lang="ko-KR" sz="17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김영종 외 4명, 시각 장애인 의복 문제 해결을 위한 기술적 제안 연구, ASK 2022 학술발표대회 논문집, 29(1), 0606-0609, 2022.05</a:t>
            </a:r>
            <a:endParaRPr sz="1700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lvl="0" indent="-336550" algn="l" rtl="0"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1700"/>
              <a:buFont typeface="Wingdings" panose="05000000000000000000" pitchFamily="2" charset="2"/>
              <a:buChar char="l"/>
            </a:pPr>
            <a:r>
              <a:rPr lang="ko-KR" sz="1700" dirty="0" err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Aries</a:t>
            </a:r>
            <a:r>
              <a:rPr lang="ko-KR" sz="17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sz="1700" dirty="0" err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Arditi</a:t>
            </a:r>
            <a:r>
              <a:rPr lang="ko-KR" sz="17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외 2명, </a:t>
            </a:r>
            <a:r>
              <a:rPr lang="ko-KR" sz="1700" dirty="0" err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Clothing</a:t>
            </a:r>
            <a:r>
              <a:rPr lang="ko-KR" sz="17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sz="1700" dirty="0" err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Matching</a:t>
            </a:r>
            <a:r>
              <a:rPr lang="ko-KR" sz="17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sz="1700" dirty="0" err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for</a:t>
            </a:r>
            <a:r>
              <a:rPr lang="ko-KR" sz="17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sz="1700" dirty="0" err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Visually</a:t>
            </a:r>
            <a:r>
              <a:rPr lang="ko-KR" sz="17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sz="1700" dirty="0" err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Impaired</a:t>
            </a:r>
            <a:r>
              <a:rPr lang="ko-KR" sz="17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sz="1700" dirty="0" err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Persons</a:t>
            </a:r>
            <a:r>
              <a:rPr lang="ko-KR" sz="17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, Technology and </a:t>
            </a:r>
            <a:r>
              <a:rPr lang="ko-KR" sz="1700" dirty="0" err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Disability</a:t>
            </a:r>
            <a:r>
              <a:rPr lang="ko-KR" sz="17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, 23, 2011</a:t>
            </a:r>
            <a:endParaRPr sz="1700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KR"/>
              <a:buChar char="❏"/>
            </a:pPr>
            <a:r>
              <a:rPr lang="ko-KR" sz="2000" b="1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단행본(책)</a:t>
            </a:r>
            <a:endParaRPr sz="2000" b="1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lvl="0" indent="-336550" algn="l" rtl="0"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1700"/>
              <a:buFont typeface="Wingdings" panose="05000000000000000000" pitchFamily="2" charset="2"/>
              <a:buChar char="l"/>
            </a:pPr>
            <a:r>
              <a:rPr lang="ko-KR" sz="17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한학용, 패턴인식개론, </a:t>
            </a:r>
            <a:r>
              <a:rPr lang="ko-KR" sz="1700" dirty="0" err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한빛미디어</a:t>
            </a:r>
            <a:r>
              <a:rPr lang="ko-KR" sz="17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, 2009</a:t>
            </a:r>
            <a:endParaRPr sz="1700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lvl="0" indent="-336550" algn="l" rtl="0"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1700"/>
              <a:buFont typeface="Wingdings" panose="05000000000000000000" pitchFamily="2" charset="2"/>
              <a:buChar char="l"/>
            </a:pPr>
            <a:r>
              <a:rPr lang="ko-KR" sz="1700" dirty="0" err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김상운</a:t>
            </a:r>
            <a:r>
              <a:rPr lang="ko-KR" sz="17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, </a:t>
            </a:r>
            <a:r>
              <a:rPr lang="ko-KR" sz="1700" dirty="0" err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Matlab으로</a:t>
            </a:r>
            <a:r>
              <a:rPr lang="ko-KR" sz="17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배우는 패턴인식 및 학습, 홍릉과학출판사, 2003</a:t>
            </a:r>
            <a:endParaRPr sz="1700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KR"/>
              <a:buChar char="❏"/>
            </a:pPr>
            <a:r>
              <a:rPr lang="ko-KR" sz="2000" b="1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웹사이트</a:t>
            </a:r>
            <a:endParaRPr sz="2000" b="1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lvl="0" indent="-336550" algn="l" rtl="0"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1700"/>
              <a:buFont typeface="Wingdings" panose="05000000000000000000" pitchFamily="2" charset="2"/>
              <a:buChar char="l"/>
            </a:pPr>
            <a:r>
              <a:rPr lang="ko-KR" sz="1700" dirty="0" err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송재일</a:t>
            </a:r>
            <a:r>
              <a:rPr lang="ko-KR" sz="17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외 8명, 문화체육관광부 국립장애인도서관(모바일 앱 접근성), 2016.10.20, 방송통신표준심의회,</a:t>
            </a:r>
            <a:endParaRPr sz="1700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ko-KR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https://www.nld.go.kr/ableFront/new_standard_guide/accessibility.jsp</a:t>
            </a:r>
            <a:r>
              <a:rPr lang="ko-KR" sz="17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endParaRPr sz="1700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lvl="0" indent="-336550" algn="l" rtl="0"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1700"/>
              <a:buFont typeface="Wingdings" panose="05000000000000000000" pitchFamily="2" charset="2"/>
              <a:buChar char="l"/>
            </a:pPr>
            <a:r>
              <a:rPr lang="ko-KR" sz="17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서라벌, AI </a:t>
            </a:r>
            <a:r>
              <a:rPr lang="ko-KR" sz="1700" dirty="0" err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Hub</a:t>
            </a:r>
            <a:r>
              <a:rPr lang="ko-KR" sz="17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(연도별 패션 선호도 파악 및 추천 데이터), 2023.10.30, 매트릭스, </a:t>
            </a:r>
            <a:endParaRPr sz="1700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ko-KR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https://www.aihub.or.kr/aihubdata/data/view.do?currMenu=&amp;topMenu=&amp;aihubDataSe=data&amp;dataSetSn=71446</a:t>
            </a:r>
            <a:endParaRPr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64200" y="-668200"/>
            <a:ext cx="14167450" cy="9511824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2"/>
          <p:cNvSpPr txBox="1"/>
          <p:nvPr/>
        </p:nvSpPr>
        <p:spPr>
          <a:xfrm>
            <a:off x="3929550" y="2844150"/>
            <a:ext cx="43329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7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감사합니다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7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:)</a:t>
            </a:r>
            <a:endParaRPr sz="7000" b="1" dirty="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 txBox="1"/>
          <p:nvPr/>
        </p:nvSpPr>
        <p:spPr>
          <a:xfrm>
            <a:off x="1019700" y="369450"/>
            <a:ext cx="18060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0" b="1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목차</a:t>
            </a:r>
            <a:endParaRPr sz="5000" b="1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104" name="Google Shape;104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39450" y="700349"/>
            <a:ext cx="1517275" cy="20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0474" y="1597925"/>
            <a:ext cx="282708" cy="5274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51600" y="1597926"/>
            <a:ext cx="282700" cy="539562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"/>
          <p:cNvSpPr txBox="1"/>
          <p:nvPr/>
        </p:nvSpPr>
        <p:spPr>
          <a:xfrm>
            <a:off x="2983875" y="1536675"/>
            <a:ext cx="6573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01</a:t>
            </a:r>
            <a:endParaRPr sz="2800">
              <a:solidFill>
                <a:srgbClr val="3A4CA8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08" name="Google Shape;108;p2"/>
          <p:cNvSpPr txBox="1"/>
          <p:nvPr/>
        </p:nvSpPr>
        <p:spPr>
          <a:xfrm>
            <a:off x="2983863" y="2591325"/>
            <a:ext cx="6573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02</a:t>
            </a:r>
            <a:endParaRPr sz="2800">
              <a:solidFill>
                <a:srgbClr val="3A4CA8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09" name="Google Shape;109;p2"/>
          <p:cNvSpPr txBox="1"/>
          <p:nvPr/>
        </p:nvSpPr>
        <p:spPr>
          <a:xfrm>
            <a:off x="2983875" y="3645963"/>
            <a:ext cx="6573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03</a:t>
            </a:r>
            <a:endParaRPr sz="2800">
              <a:solidFill>
                <a:srgbClr val="3A4CA8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10" name="Google Shape;110;p2"/>
          <p:cNvSpPr txBox="1"/>
          <p:nvPr/>
        </p:nvSpPr>
        <p:spPr>
          <a:xfrm>
            <a:off x="2983863" y="4700613"/>
            <a:ext cx="6573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04</a:t>
            </a:r>
            <a:endParaRPr sz="2800">
              <a:solidFill>
                <a:srgbClr val="3A4CA8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11" name="Google Shape;111;p2"/>
          <p:cNvSpPr txBox="1"/>
          <p:nvPr/>
        </p:nvSpPr>
        <p:spPr>
          <a:xfrm>
            <a:off x="2983875" y="5755275"/>
            <a:ext cx="6573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05</a:t>
            </a:r>
            <a:endParaRPr sz="2800">
              <a:solidFill>
                <a:srgbClr val="3A4CA8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12" name="Google Shape;112;p2"/>
          <p:cNvSpPr txBox="1"/>
          <p:nvPr/>
        </p:nvSpPr>
        <p:spPr>
          <a:xfrm>
            <a:off x="7393513" y="1536675"/>
            <a:ext cx="6573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06</a:t>
            </a:r>
            <a:endParaRPr sz="2800">
              <a:solidFill>
                <a:srgbClr val="3A4CA8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13" name="Google Shape;113;p2"/>
          <p:cNvSpPr txBox="1"/>
          <p:nvPr/>
        </p:nvSpPr>
        <p:spPr>
          <a:xfrm>
            <a:off x="7393525" y="2900225"/>
            <a:ext cx="6573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07</a:t>
            </a:r>
            <a:endParaRPr sz="2800">
              <a:solidFill>
                <a:srgbClr val="3A4CA8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7393513" y="4183463"/>
            <a:ext cx="6573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08</a:t>
            </a:r>
            <a:endParaRPr sz="2800">
              <a:solidFill>
                <a:srgbClr val="3A4CA8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7393525" y="5552438"/>
            <a:ext cx="6573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09</a:t>
            </a:r>
            <a:endParaRPr sz="2800">
              <a:solidFill>
                <a:srgbClr val="3A4CA8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641175" y="1512825"/>
            <a:ext cx="15174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주제</a:t>
            </a:r>
            <a:r>
              <a:rPr lang="ko-KR" sz="15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개요</a:t>
            </a:r>
            <a:endParaRPr sz="2800" dirty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3641175" y="2579400"/>
            <a:ext cx="19203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관련</a:t>
            </a:r>
            <a:r>
              <a:rPr lang="ko-KR" sz="15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연구</a:t>
            </a:r>
            <a:endParaRPr sz="2800" dirty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3641175" y="3622125"/>
            <a:ext cx="19203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관련</a:t>
            </a:r>
            <a:r>
              <a:rPr lang="ko-KR" sz="15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사례</a:t>
            </a:r>
            <a:endParaRPr sz="2800" dirty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3641175" y="4676775"/>
            <a:ext cx="19203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lang="ko-KR" sz="15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목표</a:t>
            </a:r>
            <a:endParaRPr sz="2800" dirty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3641175" y="5731425"/>
            <a:ext cx="19203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lang="ko-KR" sz="15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내용</a:t>
            </a:r>
            <a:endParaRPr sz="2800" dirty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8050824" y="1512825"/>
            <a:ext cx="2771055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lang="ko-KR" sz="15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방법</a:t>
            </a:r>
            <a:r>
              <a:rPr lang="ko-KR" sz="15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및</a:t>
            </a:r>
            <a:r>
              <a:rPr lang="ko-KR" sz="15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환경</a:t>
            </a:r>
            <a:endParaRPr sz="2800" dirty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22" name="Google Shape;122;p2"/>
          <p:cNvSpPr txBox="1"/>
          <p:nvPr/>
        </p:nvSpPr>
        <p:spPr>
          <a:xfrm>
            <a:off x="8050825" y="2876375"/>
            <a:ext cx="19203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업무</a:t>
            </a:r>
            <a:r>
              <a:rPr lang="ko-KR" sz="15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분담</a:t>
            </a:r>
            <a:endParaRPr sz="2800" dirty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23" name="Google Shape;123;p2"/>
          <p:cNvSpPr txBox="1"/>
          <p:nvPr/>
        </p:nvSpPr>
        <p:spPr>
          <a:xfrm>
            <a:off x="8050825" y="4159625"/>
            <a:ext cx="26292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종합설계</a:t>
            </a:r>
            <a:r>
              <a:rPr lang="ko-KR" sz="15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수행일정</a:t>
            </a:r>
            <a:endParaRPr sz="2800" dirty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8050825" y="5528625"/>
            <a:ext cx="19203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참고문헌</a:t>
            </a:r>
            <a:endParaRPr sz="280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125" name="Google Shape;125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603250" y="5095125"/>
            <a:ext cx="2443601" cy="2466706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"/>
          <p:cNvSpPr txBox="1"/>
          <p:nvPr/>
        </p:nvSpPr>
        <p:spPr>
          <a:xfrm>
            <a:off x="5046973" y="1536675"/>
            <a:ext cx="1088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rPr>
              <a:t>| 3P</a:t>
            </a:r>
            <a:endParaRPr sz="2000">
              <a:solidFill>
                <a:srgbClr val="9E9E9E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5046973" y="2627625"/>
            <a:ext cx="1088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rPr>
              <a:t>| 4P</a:t>
            </a:r>
            <a:endParaRPr sz="2000">
              <a:solidFill>
                <a:srgbClr val="9E9E9E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5046973" y="3634038"/>
            <a:ext cx="1088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rPr>
              <a:t>| 5P</a:t>
            </a:r>
            <a:endParaRPr sz="2000">
              <a:solidFill>
                <a:srgbClr val="9E9E9E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29" name="Google Shape;129;p2"/>
          <p:cNvSpPr txBox="1"/>
          <p:nvPr/>
        </p:nvSpPr>
        <p:spPr>
          <a:xfrm>
            <a:off x="5046973" y="4724988"/>
            <a:ext cx="1088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rPr>
              <a:t>| 6P</a:t>
            </a:r>
            <a:endParaRPr sz="2000">
              <a:solidFill>
                <a:srgbClr val="9E9E9E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30" name="Google Shape;130;p2"/>
          <p:cNvSpPr txBox="1"/>
          <p:nvPr/>
        </p:nvSpPr>
        <p:spPr>
          <a:xfrm>
            <a:off x="5040148" y="5739738"/>
            <a:ext cx="1088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rPr>
              <a:t>| 7P</a:t>
            </a:r>
            <a:endParaRPr sz="2000">
              <a:solidFill>
                <a:srgbClr val="9E9E9E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31" name="Google Shape;131;p2"/>
          <p:cNvSpPr txBox="1"/>
          <p:nvPr/>
        </p:nvSpPr>
        <p:spPr>
          <a:xfrm>
            <a:off x="10544723" y="1536663"/>
            <a:ext cx="1088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rPr>
              <a:t>| 11P</a:t>
            </a:r>
            <a:endParaRPr sz="2000">
              <a:solidFill>
                <a:srgbClr val="9E9E9E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32" name="Google Shape;132;p2"/>
          <p:cNvSpPr txBox="1"/>
          <p:nvPr/>
        </p:nvSpPr>
        <p:spPr>
          <a:xfrm>
            <a:off x="9463448" y="2900225"/>
            <a:ext cx="1088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rPr>
              <a:t>| 13P</a:t>
            </a:r>
            <a:endParaRPr sz="2000">
              <a:solidFill>
                <a:srgbClr val="9E9E9E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33" name="Google Shape;133;p2"/>
          <p:cNvSpPr txBox="1"/>
          <p:nvPr/>
        </p:nvSpPr>
        <p:spPr>
          <a:xfrm>
            <a:off x="10544723" y="4183475"/>
            <a:ext cx="1088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rPr>
              <a:t>| 14P</a:t>
            </a:r>
            <a:endParaRPr sz="2000">
              <a:solidFill>
                <a:srgbClr val="9E9E9E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34" name="Google Shape;134;p2"/>
          <p:cNvSpPr txBox="1"/>
          <p:nvPr/>
        </p:nvSpPr>
        <p:spPr>
          <a:xfrm>
            <a:off x="9316098" y="5552450"/>
            <a:ext cx="1088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rPr>
              <a:t>| 16P</a:t>
            </a:r>
            <a:endParaRPr sz="2000">
              <a:solidFill>
                <a:srgbClr val="9E9E9E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135" name="Google Shape;135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285775" y="-598450"/>
            <a:ext cx="2443601" cy="24667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"/>
          <p:cNvSpPr txBox="1"/>
          <p:nvPr/>
        </p:nvSpPr>
        <p:spPr>
          <a:xfrm>
            <a:off x="293500" y="197250"/>
            <a:ext cx="24567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주제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개요</a:t>
            </a:r>
            <a:endParaRPr sz="5000" b="1" dirty="0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141" name="Google Shape;141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3"/>
          <p:cNvSpPr txBox="1"/>
          <p:nvPr/>
        </p:nvSpPr>
        <p:spPr>
          <a:xfrm>
            <a:off x="1411110" y="1779176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주제 및 개요</a:t>
            </a:r>
            <a:endParaRPr sz="2500" b="1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5" name="Google Shape;145;p3"/>
          <p:cNvSpPr txBox="1"/>
          <p:nvPr/>
        </p:nvSpPr>
        <p:spPr>
          <a:xfrm>
            <a:off x="1411110" y="3586722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주제 선정 배경 및 필요성</a:t>
            </a:r>
            <a:endParaRPr sz="20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6" name="Google Shape;146;p3"/>
          <p:cNvSpPr txBox="1"/>
          <p:nvPr/>
        </p:nvSpPr>
        <p:spPr>
          <a:xfrm>
            <a:off x="1947896" y="2469165"/>
            <a:ext cx="8296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l"/>
            </a:pPr>
            <a:r>
              <a:rPr lang="ko-KR" sz="2000" b="1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카메라로 인식</a:t>
            </a:r>
            <a:r>
              <a:rPr lang="ko-KR" sz="2000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한 의류의 시각적 데이터를 </a:t>
            </a:r>
            <a:r>
              <a:rPr lang="ko-KR" sz="2000" b="1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음성으로 출력</a:t>
            </a:r>
            <a:r>
              <a:rPr lang="ko-KR" sz="2000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하고 그 데이터를 바탕으로 시각장애인의 코디를 도울 수 있는 시스템</a:t>
            </a:r>
            <a:endParaRPr sz="1800" i="0" u="none" strike="noStrike" cap="none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7" name="Google Shape;147;p3"/>
          <p:cNvSpPr txBox="1"/>
          <p:nvPr/>
        </p:nvSpPr>
        <p:spPr>
          <a:xfrm>
            <a:off x="1955125" y="4330025"/>
            <a:ext cx="8550900" cy="142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556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l"/>
            </a:pPr>
            <a:r>
              <a:rPr lang="ko-KR" sz="2000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인공지능 기술이 상용화 되면서 일반인 뿐만 아니라 </a:t>
            </a:r>
            <a:br>
              <a:rPr lang="ko-KR" sz="2000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</a:br>
            <a:r>
              <a:rPr lang="ko-KR" sz="2000" b="1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장애인들의 실생활</a:t>
            </a:r>
            <a:r>
              <a:rPr lang="ko-KR" sz="2000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에도 큰 도움을 주고 있음</a:t>
            </a:r>
            <a:endParaRPr sz="2000" dirty="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l"/>
            </a:pPr>
            <a:r>
              <a:rPr lang="ko-KR" sz="2000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시각장애인들은 </a:t>
            </a:r>
            <a:r>
              <a:rPr lang="ko-KR" sz="2000" b="1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다른 사람들의 도움 없이</a:t>
            </a:r>
            <a:r>
              <a:rPr lang="ko-KR" sz="2000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 옷을 고르는 것에 어려움을 느낌</a:t>
            </a:r>
            <a:endParaRPr sz="1800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4"/>
          <p:cNvSpPr txBox="1"/>
          <p:nvPr/>
        </p:nvSpPr>
        <p:spPr>
          <a:xfrm>
            <a:off x="1431810" y="1675651"/>
            <a:ext cx="8550900" cy="8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시각 장애인 의복 문제 해결을 위한 기술적 제안 연구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‘</a:t>
            </a:r>
            <a:r>
              <a:rPr lang="ko-KR" sz="1800" i="0" u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ASK 2022 학술발표대회 논문집</a:t>
            </a:r>
            <a:r>
              <a:rPr lang="ko-KR" sz="180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’</a:t>
            </a:r>
            <a:r>
              <a:rPr lang="ko-KR" sz="1800" i="0" u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, 김영종 외 4명</a:t>
            </a:r>
            <a:endParaRPr sz="18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1431810" y="4086522"/>
            <a:ext cx="8550900" cy="8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Clothing Matching for Visually Impaired Persons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  <a:p>
            <a:pPr marL="457200" marR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ko-KR" sz="1800" i="0" u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‘Technology and Disability’, Aries Arditi 외 2명</a:t>
            </a:r>
            <a:endParaRPr sz="18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840346" y="2757478"/>
            <a:ext cx="8296200" cy="1010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Wingdings" panose="05000000000000000000" pitchFamily="2" charset="2"/>
              <a:buChar char="l"/>
            </a:pPr>
            <a:r>
              <a:rPr lang="ko-KR" sz="2000" b="1" i="0" u="none" strike="noStrik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장점</a:t>
            </a:r>
            <a:r>
              <a:rPr lang="ko-KR" sz="2000" dirty="0">
                <a:latin typeface="Noto Sans KR"/>
                <a:ea typeface="Noto Sans KR"/>
                <a:cs typeface="Noto Sans KR"/>
                <a:sym typeface="Noto Sans KR"/>
              </a:rPr>
              <a:t> : </a:t>
            </a:r>
            <a:r>
              <a:rPr lang="ko-KR" sz="2000" i="0" u="none" strike="noStrike" cap="non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CNN 모델의 사용으로 </a:t>
            </a:r>
            <a:r>
              <a:rPr lang="ko-KR" sz="2000" b="1" i="0" u="none" strike="noStrike" cap="non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색상 인식 정확도</a:t>
            </a:r>
            <a:r>
              <a:rPr lang="ko-KR" sz="2000" i="0" u="none" strike="noStrike" cap="non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가</a:t>
            </a:r>
            <a:r>
              <a:rPr lang="ko-KR" sz="2000" b="1" i="0" u="none" strike="noStrike" cap="non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높음</a:t>
            </a:r>
            <a:endParaRPr sz="2000" i="0" u="none" strike="noStrike" cap="none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457200" marR="0" lvl="0" indent="-355600" algn="l" rtl="0">
              <a:spcBef>
                <a:spcPts val="1000"/>
              </a:spcBef>
              <a:spcAft>
                <a:spcPts val="1000"/>
              </a:spcAft>
              <a:buClr>
                <a:srgbClr val="262626"/>
              </a:buClr>
              <a:buSzPts val="2000"/>
              <a:buFont typeface="Wingdings" panose="05000000000000000000" pitchFamily="2" charset="2"/>
              <a:buChar char="l"/>
            </a:pPr>
            <a:r>
              <a:rPr lang="ko-KR" sz="2000" b="1" i="0" u="none" strike="noStrik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단점</a:t>
            </a:r>
            <a:r>
              <a:rPr lang="ko-KR" sz="2000" dirty="0">
                <a:latin typeface="Noto Sans KR"/>
                <a:ea typeface="Noto Sans KR"/>
                <a:cs typeface="Noto Sans KR"/>
                <a:sym typeface="Noto Sans KR"/>
              </a:rPr>
              <a:t> : </a:t>
            </a:r>
            <a:r>
              <a:rPr lang="ko-KR" sz="2000" i="0" u="none" strike="noStrike" cap="non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의상 추천에 대한 정보는 사람에 의해 </a:t>
            </a:r>
            <a:r>
              <a:rPr lang="ko-KR" sz="2000" b="1" i="0" u="none" strike="noStrike" cap="non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수동으로 생성</a:t>
            </a:r>
            <a:endParaRPr sz="2000" i="0" u="none" strike="noStrike" cap="none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955122" y="5168231"/>
            <a:ext cx="7902600" cy="928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Wingdings" panose="05000000000000000000" pitchFamily="2" charset="2"/>
              <a:buChar char="l"/>
            </a:pPr>
            <a:r>
              <a:rPr lang="ko-KR" sz="2000" b="1" i="0" u="none" strike="noStrik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장점</a:t>
            </a:r>
            <a:r>
              <a:rPr lang="ko-KR" sz="2000" dirty="0">
                <a:latin typeface="Noto Sans KR"/>
                <a:ea typeface="Noto Sans KR"/>
                <a:cs typeface="Noto Sans KR"/>
                <a:sym typeface="Noto Sans KR"/>
              </a:rPr>
              <a:t> : </a:t>
            </a:r>
            <a:r>
              <a:rPr lang="ko-KR" sz="2000" i="0" u="none" strike="noStrike" cap="non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다양한 </a:t>
            </a:r>
            <a:r>
              <a:rPr lang="ko-KR" sz="2000" b="1" i="0" u="none" strike="noStrike" cap="non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패턴</a:t>
            </a:r>
            <a:r>
              <a:rPr lang="ko-KR" sz="2000" i="0" u="none" strike="noStrike" cap="non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에 대한 </a:t>
            </a:r>
            <a:r>
              <a:rPr lang="ko-KR" sz="2000" b="1" i="0" u="none" strike="noStrike" cap="non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인식 정확도</a:t>
            </a:r>
            <a:r>
              <a:rPr lang="ko-KR" sz="2000" i="0" u="none" strike="noStrike" cap="non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가 </a:t>
            </a:r>
            <a:r>
              <a:rPr lang="ko-KR" sz="2000" b="1" i="0" u="none" strike="noStrike" cap="non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높음</a:t>
            </a:r>
            <a:endParaRPr sz="2000" i="0" u="none" strike="noStrike" cap="none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Wingdings" panose="05000000000000000000" pitchFamily="2" charset="2"/>
              <a:buChar char="l"/>
            </a:pPr>
            <a:r>
              <a:rPr lang="ko-KR" sz="2000" b="1" i="0" u="none" strike="noStrik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단점</a:t>
            </a:r>
            <a:r>
              <a:rPr lang="ko-KR" sz="2000" i="0" u="none" strike="noStrik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: </a:t>
            </a:r>
            <a:r>
              <a:rPr lang="ko-KR" sz="2000" i="0" u="none" strike="noStrike" cap="non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색상, 패턴에 대한 인식을 기반으로 한 </a:t>
            </a:r>
            <a:r>
              <a:rPr lang="ko-KR" sz="2000" b="1" i="0" u="none" strike="noStrike" cap="non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코디 추천</a:t>
            </a:r>
            <a:r>
              <a:rPr lang="ko-KR" sz="2000" i="0" u="none" strike="noStrike" cap="non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정보가 없음</a:t>
            </a:r>
            <a:endParaRPr sz="2000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156" name="Google Shape;156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4"/>
          <p:cNvSpPr txBox="1"/>
          <p:nvPr/>
        </p:nvSpPr>
        <p:spPr>
          <a:xfrm>
            <a:off x="293500" y="197250"/>
            <a:ext cx="24567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관련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연구</a:t>
            </a:r>
            <a:endParaRPr sz="5000" b="1" dirty="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7" name="Google Shape;167;p5"/>
          <p:cNvGraphicFramePr/>
          <p:nvPr/>
        </p:nvGraphicFramePr>
        <p:xfrm>
          <a:off x="944846" y="1763836"/>
          <a:ext cx="10600900" cy="4750925"/>
        </p:xfrm>
        <a:graphic>
          <a:graphicData uri="http://schemas.openxmlformats.org/drawingml/2006/table">
            <a:tbl>
              <a:tblPr>
                <a:noFill/>
                <a:tableStyleId>{A3F72218-4330-4D5C-A47E-3D76FA4EB4BA}</a:tableStyleId>
              </a:tblPr>
              <a:tblGrid>
                <a:gridCol w="1131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56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56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56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8718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 </a:t>
                      </a:r>
                      <a:endParaRPr b="1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 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 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 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81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b="1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사례명</a:t>
                      </a:r>
                      <a:endParaRPr sz="22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b="1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컬러 점자 양말</a:t>
                      </a:r>
                      <a:endParaRPr sz="22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b="1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NFC 태그 부착 옷</a:t>
                      </a:r>
                      <a:endParaRPr sz="22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b="1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색 정보 태그 부착 옷</a:t>
                      </a:r>
                      <a:endParaRPr sz="22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81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b="1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장점</a:t>
                      </a:r>
                      <a:endParaRPr sz="22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양말 짝 분류 가능</a:t>
                      </a:r>
                      <a:endParaRPr sz="22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옷에 대한 상세 정보 제공</a:t>
                      </a:r>
                      <a:endParaRPr sz="22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세분화된 색상 정보 제공</a:t>
                      </a:r>
                      <a:endParaRPr sz="22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82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b="1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단점</a:t>
                      </a:r>
                      <a:endParaRPr sz="22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점자 훼손 시 </a:t>
                      </a:r>
                      <a:endParaRPr sz="2000" i="0" u="none" strike="noStrike" cap="none">
                        <a:solidFill>
                          <a:srgbClr val="000000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색상 확인 불가</a:t>
                      </a:r>
                      <a:endParaRPr sz="22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태그 분실 시 </a:t>
                      </a:r>
                      <a:endParaRPr sz="2000" i="0" u="none" strike="noStrike" cap="none">
                        <a:solidFill>
                          <a:srgbClr val="000000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의류 정보 확인 불가</a:t>
                      </a:r>
                      <a:endParaRPr sz="22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색</a:t>
                      </a:r>
                      <a:r>
                        <a:rPr lang="ko-KR" sz="2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상</a:t>
                      </a:r>
                      <a:r>
                        <a:rPr lang="ko-KR" sz="2000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환 지식이 없을 시 </a:t>
                      </a:r>
                      <a:br>
                        <a:rPr lang="ko-KR" sz="2000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-KR" sz="2000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색상 확인 불가 </a:t>
                      </a:r>
                      <a:endParaRPr sz="22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68" name="Google Shape;168;p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232850" y="1763825"/>
            <a:ext cx="3156450" cy="186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076400" y="1763825"/>
            <a:ext cx="3156449" cy="186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5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389300" y="1763825"/>
            <a:ext cx="3156450" cy="1866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5"/>
          <p:cNvSpPr txBox="1"/>
          <p:nvPr/>
        </p:nvSpPr>
        <p:spPr>
          <a:xfrm>
            <a:off x="293500" y="197250"/>
            <a:ext cx="24567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관련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사례</a:t>
            </a:r>
            <a:endParaRPr sz="5000" b="1" dirty="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7"/>
          <p:cNvSpPr txBox="1"/>
          <p:nvPr/>
        </p:nvSpPr>
        <p:spPr>
          <a:xfrm>
            <a:off x="5037531" y="3578466"/>
            <a:ext cx="769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77" name="Google Shape;177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7"/>
          <p:cNvSpPr txBox="1"/>
          <p:nvPr/>
        </p:nvSpPr>
        <p:spPr>
          <a:xfrm>
            <a:off x="293500" y="197250"/>
            <a:ext cx="24567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목표</a:t>
            </a:r>
            <a:endParaRPr sz="5000" b="1"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81" name="Google Shape;181;p7"/>
          <p:cNvSpPr txBox="1"/>
          <p:nvPr/>
        </p:nvSpPr>
        <p:spPr>
          <a:xfrm>
            <a:off x="1411110" y="1660751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최종 목표</a:t>
            </a:r>
            <a:endParaRPr sz="2500" b="1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82" name="Google Shape;182;p7"/>
          <p:cNvSpPr txBox="1"/>
          <p:nvPr/>
        </p:nvSpPr>
        <p:spPr>
          <a:xfrm>
            <a:off x="1410397" y="3578472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최종 목표로 하는 성능 지표</a:t>
            </a:r>
            <a:endParaRPr sz="20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83" name="Google Shape;183;p7"/>
          <p:cNvSpPr txBox="1"/>
          <p:nvPr/>
        </p:nvSpPr>
        <p:spPr>
          <a:xfrm>
            <a:off x="1947900" y="2198350"/>
            <a:ext cx="9243900" cy="1154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l"/>
            </a:pPr>
            <a:r>
              <a:rPr lang="ko-KR" sz="20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사용자가 선택한 </a:t>
            </a:r>
            <a:r>
              <a:rPr lang="ko-KR" sz="2000" b="1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의류의 종류와 패턴, 색상</a:t>
            </a:r>
            <a:r>
              <a:rPr lang="ko-KR" sz="20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을</a:t>
            </a:r>
            <a:r>
              <a:rPr lang="ko-KR" sz="2000" b="1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sz="20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분석하여 </a:t>
            </a:r>
            <a:r>
              <a:rPr lang="ko-KR" sz="2000" b="1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음성</a:t>
            </a:r>
            <a:r>
              <a:rPr lang="ko-KR" sz="20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을 통해 알려주고, </a:t>
            </a:r>
            <a:br>
              <a:rPr lang="ko-KR" sz="20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</a:br>
            <a:r>
              <a:rPr lang="ko-KR" sz="20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날씨 및 색상에 맞는 </a:t>
            </a:r>
            <a:r>
              <a:rPr lang="ko-KR" sz="2000" b="1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코디를 추천</a:t>
            </a:r>
            <a:r>
              <a:rPr lang="ko-KR" sz="20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하여 접근성이 쉬운 </a:t>
            </a:r>
            <a:r>
              <a:rPr lang="ko-KR" sz="2000" b="1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앱</a:t>
            </a:r>
            <a:r>
              <a:rPr lang="ko-KR" sz="20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을 통해 </a:t>
            </a:r>
            <a:br>
              <a:rPr lang="ko-KR" sz="20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</a:br>
            <a:r>
              <a:rPr lang="ko-KR" sz="20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시각장애인 </a:t>
            </a:r>
            <a:r>
              <a:rPr lang="ko-KR" sz="2000" b="1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스스로</a:t>
            </a:r>
            <a:r>
              <a:rPr lang="ko-KR" sz="20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코디가 가능한 시스템 개발을 목표로 함</a:t>
            </a:r>
            <a:endParaRPr sz="1800" i="0" u="none" strike="noStrike" cap="none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84" name="Google Shape;184;p7"/>
          <p:cNvSpPr txBox="1"/>
          <p:nvPr/>
        </p:nvSpPr>
        <p:spPr>
          <a:xfrm>
            <a:off x="1954413" y="4169375"/>
            <a:ext cx="8827200" cy="2021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l"/>
            </a:pPr>
            <a:r>
              <a:rPr lang="ko-KR" sz="2000" b="1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DB 연동 및 데이터 요청에 따른 응답 속도</a:t>
            </a:r>
            <a:r>
              <a:rPr lang="ko-KR" sz="2000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 : 0.3초 이내</a:t>
            </a:r>
            <a:endParaRPr sz="2000" dirty="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l"/>
            </a:pPr>
            <a:r>
              <a:rPr lang="ko-KR" sz="2000" b="1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알고리즘 정확도</a:t>
            </a:r>
            <a:r>
              <a:rPr lang="ko-KR" sz="2000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 : 97% 이상</a:t>
            </a:r>
            <a:endParaRPr sz="2000" dirty="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l"/>
            </a:pPr>
            <a:r>
              <a:rPr lang="ko-KR" sz="2000" b="1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API 연동 플랫폼 건수</a:t>
            </a:r>
            <a:r>
              <a:rPr lang="ko-KR" sz="2000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 : 1건</a:t>
            </a:r>
            <a:endParaRPr sz="2000" dirty="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l"/>
            </a:pPr>
            <a:r>
              <a:rPr lang="ko-KR" sz="2000" b="1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앱 반응 속도</a:t>
            </a:r>
            <a:r>
              <a:rPr lang="ko-KR" sz="2000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 : 0.2초 이내</a:t>
            </a:r>
            <a:endParaRPr sz="2000" dirty="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 txBox="1"/>
          <p:nvPr/>
        </p:nvSpPr>
        <p:spPr>
          <a:xfrm>
            <a:off x="1478533" y="1525010"/>
            <a:ext cx="21372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개발 범위</a:t>
            </a:r>
            <a:endParaRPr sz="25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0" name="Google Shape;190;p8"/>
          <p:cNvSpPr txBox="1"/>
          <p:nvPr/>
        </p:nvSpPr>
        <p:spPr>
          <a:xfrm>
            <a:off x="1679875" y="2156475"/>
            <a:ext cx="2452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5560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Wingdings" panose="05000000000000000000" pitchFamily="2" charset="2"/>
              <a:buChar char="l"/>
            </a:pPr>
            <a:r>
              <a:rPr lang="ko-KR" sz="2000" b="1" i="0" u="none" strike="noStrik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의류 정보 저장</a:t>
            </a:r>
            <a:endParaRPr sz="2000" b="1" dirty="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1" name="Google Shape;191;p8"/>
          <p:cNvSpPr txBox="1"/>
          <p:nvPr/>
        </p:nvSpPr>
        <p:spPr>
          <a:xfrm>
            <a:off x="1982475" y="2556675"/>
            <a:ext cx="7527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ko-KR" sz="1800" i="0" u="none" strike="noStrike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카메라로 인식한 의류 정보(옷의 종류 및 패턴, 색상)를 </a:t>
            </a:r>
            <a:r>
              <a:rPr lang="ko-KR" sz="1800" b="1" i="0" u="none" strike="noStrike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DB</a:t>
            </a:r>
            <a:r>
              <a:rPr lang="ko-KR" sz="1800" i="0" u="none" strike="noStrike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에 저장</a:t>
            </a:r>
            <a:endParaRPr sz="18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2" name="Google Shape;192;p8"/>
          <p:cNvSpPr txBox="1"/>
          <p:nvPr/>
        </p:nvSpPr>
        <p:spPr>
          <a:xfrm>
            <a:off x="1679868" y="3085241"/>
            <a:ext cx="2254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5560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Wingdings" panose="05000000000000000000" pitchFamily="2" charset="2"/>
              <a:buChar char="l"/>
            </a:pPr>
            <a:r>
              <a:rPr lang="ko-KR" sz="2000" b="1" i="0" u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음성 출력</a:t>
            </a:r>
            <a:endParaRPr sz="2000" b="1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3" name="Google Shape;193;p8"/>
          <p:cNvSpPr txBox="1"/>
          <p:nvPr/>
        </p:nvSpPr>
        <p:spPr>
          <a:xfrm>
            <a:off x="1982475" y="3549566"/>
            <a:ext cx="4390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ko-KR" sz="1800" i="0" u="none" strike="noStrike" dirty="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인식한 의류 정보를 </a:t>
            </a:r>
            <a:r>
              <a:rPr lang="ko-KR" sz="1800" b="1" i="0" u="none" strike="noStrike" dirty="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음성 출력</a:t>
            </a:r>
            <a:endParaRPr sz="1800" b="1" dirty="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4" name="Google Shape;194;p8"/>
          <p:cNvSpPr txBox="1"/>
          <p:nvPr/>
        </p:nvSpPr>
        <p:spPr>
          <a:xfrm>
            <a:off x="1679875" y="4033550"/>
            <a:ext cx="2856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5560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Wingdings" panose="05000000000000000000" pitchFamily="2" charset="2"/>
              <a:buChar char="l"/>
            </a:pPr>
            <a:r>
              <a:rPr lang="ko-KR" sz="2000" b="1" i="0" u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AI 기반 코디 추천</a:t>
            </a:r>
            <a:endParaRPr sz="2000" b="1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5" name="Google Shape;195;p8"/>
          <p:cNvSpPr txBox="1"/>
          <p:nvPr/>
        </p:nvSpPr>
        <p:spPr>
          <a:xfrm>
            <a:off x="1982478" y="4497868"/>
            <a:ext cx="883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ko-KR" sz="1800" b="1" i="0" u="none" strike="noStrike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옷장</a:t>
            </a:r>
            <a:r>
              <a:rPr lang="ko-KR" sz="1800" i="0" u="none" strike="noStrike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 추천 : DB에 저장된 </a:t>
            </a:r>
            <a:r>
              <a:rPr lang="ko-KR" sz="1800" b="1" i="0" u="none" strike="noStrike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의류 정보</a:t>
            </a:r>
            <a:r>
              <a:rPr lang="ko-KR" sz="1800" i="0" u="none" strike="noStrike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를 기반으로 </a:t>
            </a:r>
            <a:r>
              <a:rPr lang="ko-KR" sz="1800" b="1" i="0" u="none" strike="noStrike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코디 추천</a:t>
            </a:r>
            <a:endParaRPr sz="18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6" name="Google Shape;196;p8"/>
          <p:cNvSpPr txBox="1"/>
          <p:nvPr/>
        </p:nvSpPr>
        <p:spPr>
          <a:xfrm>
            <a:off x="1679868" y="5529962"/>
            <a:ext cx="5660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l"/>
            </a:pPr>
            <a:r>
              <a:rPr lang="ko-KR" sz="2000" b="1" i="0" u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날씨 API를 통한 코디 추</a:t>
            </a:r>
            <a:r>
              <a:rPr lang="ko-KR" sz="20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천</a:t>
            </a:r>
            <a:endParaRPr sz="2000" b="1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7" name="Google Shape;197;p8"/>
          <p:cNvSpPr txBox="1"/>
          <p:nvPr/>
        </p:nvSpPr>
        <p:spPr>
          <a:xfrm>
            <a:off x="1982475" y="5994275"/>
            <a:ext cx="5177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ko-KR" sz="1800" b="1" i="0" u="none" strike="noStrike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날씨 정보</a:t>
            </a:r>
            <a:r>
              <a:rPr lang="ko-KR" sz="1800" i="0" u="none" strike="noStrike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를 기반으로 </a:t>
            </a:r>
            <a:r>
              <a:rPr lang="ko-KR" sz="1800" b="1" i="0" u="none" strike="noStrike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기온</a:t>
            </a:r>
            <a:r>
              <a:rPr lang="ko-KR" sz="1800" i="0" u="none" strike="noStrike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에 따른 </a:t>
            </a:r>
            <a:r>
              <a:rPr lang="ko-KR" sz="1800" b="1" i="0" u="none" strike="noStrike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코디 추천</a:t>
            </a:r>
            <a:endParaRPr sz="1800" b="1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8" name="Google Shape;198;p8"/>
          <p:cNvSpPr txBox="1"/>
          <p:nvPr/>
        </p:nvSpPr>
        <p:spPr>
          <a:xfrm>
            <a:off x="1982475" y="4935775"/>
            <a:ext cx="9878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ko-KR" sz="1800" b="1" i="0" u="none" strike="noStrike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색상</a:t>
            </a:r>
            <a:r>
              <a:rPr lang="ko-KR" sz="1800" i="0" u="none" strike="noStrike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 추천 : DB에 저장된 </a:t>
            </a:r>
            <a:r>
              <a:rPr lang="ko-KR" sz="1800" b="1" i="0" u="none" strike="noStrike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색조합 정보</a:t>
            </a:r>
            <a:r>
              <a:rPr lang="ko-KR" sz="1800" i="0" u="none" strike="noStrike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를 기반으로 </a:t>
            </a:r>
            <a:r>
              <a:rPr lang="ko-KR" sz="1800" b="1" i="0" u="none" strike="noStrike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인식된 옷의 색상과 어울리는 색조합 추천</a:t>
            </a:r>
            <a:endParaRPr sz="18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199" name="Google Shape;19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8"/>
          <p:cNvSpPr txBox="1"/>
          <p:nvPr/>
        </p:nvSpPr>
        <p:spPr>
          <a:xfrm>
            <a:off x="293500" y="197250"/>
            <a:ext cx="37899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내용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(1/4)</a:t>
            </a:r>
            <a:endParaRPr sz="5000" b="1" dirty="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10"/>
          <p:cNvSpPr txBox="1"/>
          <p:nvPr/>
        </p:nvSpPr>
        <p:spPr>
          <a:xfrm>
            <a:off x="293500" y="197250"/>
            <a:ext cx="39261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내용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(2/4)</a:t>
            </a:r>
            <a:endParaRPr sz="5000" b="1" dirty="0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11" name="Google Shape;211;p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80538" y="1895875"/>
            <a:ext cx="10230926" cy="4502351"/>
          </a:xfrm>
          <a:prstGeom prst="rect">
            <a:avLst/>
          </a:prstGeom>
          <a:noFill/>
          <a:ln w="19050" cap="flat" cmpd="sng">
            <a:solidFill>
              <a:srgbClr val="3A4CA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12" name="Google Shape;212;p10"/>
          <p:cNvSpPr txBox="1"/>
          <p:nvPr/>
        </p:nvSpPr>
        <p:spPr>
          <a:xfrm>
            <a:off x="582100" y="1333350"/>
            <a:ext cx="31152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시스템 구성도</a:t>
            </a:r>
            <a:endParaRPr sz="25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11"/>
          <p:cNvSpPr txBox="1"/>
          <p:nvPr/>
        </p:nvSpPr>
        <p:spPr>
          <a:xfrm>
            <a:off x="293500" y="197250"/>
            <a:ext cx="39261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내용</a:t>
            </a:r>
            <a:r>
              <a:rPr lang="ko-KR" sz="15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(3/4)</a:t>
            </a:r>
            <a:endParaRPr sz="5000" b="1" dirty="0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21" name="Google Shape;221;p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19413" y="1895875"/>
            <a:ext cx="9753175" cy="4721325"/>
          </a:xfrm>
          <a:prstGeom prst="rect">
            <a:avLst/>
          </a:prstGeom>
          <a:noFill/>
          <a:ln w="19050" cap="flat" cmpd="sng">
            <a:solidFill>
              <a:srgbClr val="3A4CA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22" name="Google Shape;222;p11"/>
          <p:cNvSpPr txBox="1"/>
          <p:nvPr/>
        </p:nvSpPr>
        <p:spPr>
          <a:xfrm>
            <a:off x="582100" y="1333350"/>
            <a:ext cx="31152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제품 시나리오</a:t>
            </a:r>
            <a:endParaRPr sz="25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999</Words>
  <Application>Microsoft Office PowerPoint</Application>
  <PresentationFormat>와이드스크린</PresentationFormat>
  <Paragraphs>246</Paragraphs>
  <Slides>17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Arial</vt:lpstr>
      <vt:lpstr>Do Hyeon</vt:lpstr>
      <vt:lpstr>Noto Sans Symbols</vt:lpstr>
      <vt:lpstr>Wingdings</vt:lpstr>
      <vt:lpstr>Malgun Gothic</vt:lpstr>
      <vt:lpstr>Noto Sans KR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정윤진(2020152037)</dc:creator>
  <cp:lastModifiedBy>정윤진(2020152037)</cp:lastModifiedBy>
  <cp:revision>4</cp:revision>
  <dcterms:created xsi:type="dcterms:W3CDTF">2023-11-25T11:07:59Z</dcterms:created>
  <dcterms:modified xsi:type="dcterms:W3CDTF">2023-11-27T14:45:28Z</dcterms:modified>
</cp:coreProperties>
</file>